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825" r:id="rId2"/>
    <p:sldId id="999" r:id="rId3"/>
    <p:sldId id="1800" r:id="rId4"/>
    <p:sldId id="1801" r:id="rId5"/>
    <p:sldId id="1802" r:id="rId6"/>
    <p:sldId id="1803" r:id="rId7"/>
    <p:sldId id="1804" r:id="rId8"/>
    <p:sldId id="1805" r:id="rId9"/>
    <p:sldId id="1806" r:id="rId10"/>
    <p:sldId id="1807" r:id="rId11"/>
    <p:sldId id="1808" r:id="rId12"/>
    <p:sldId id="1809" r:id="rId13"/>
    <p:sldId id="1810" r:id="rId14"/>
    <p:sldId id="1811" r:id="rId15"/>
    <p:sldId id="1812" r:id="rId16"/>
    <p:sldId id="1813" r:id="rId17"/>
    <p:sldId id="1814" r:id="rId18"/>
    <p:sldId id="1815" r:id="rId19"/>
    <p:sldId id="1816" r:id="rId20"/>
    <p:sldId id="1817" r:id="rId21"/>
    <p:sldId id="1818" r:id="rId22"/>
    <p:sldId id="1819" r:id="rId23"/>
    <p:sldId id="1820" r:id="rId24"/>
    <p:sldId id="1821" r:id="rId25"/>
    <p:sldId id="1822" r:id="rId26"/>
    <p:sldId id="1823" r:id="rId27"/>
    <p:sldId id="1824" r:id="rId28"/>
    <p:sldId id="1825" r:id="rId29"/>
    <p:sldId id="1826" r:id="rId30"/>
    <p:sldId id="1827" r:id="rId31"/>
    <p:sldId id="1828" r:id="rId32"/>
    <p:sldId id="1829" r:id="rId33"/>
    <p:sldId id="1830" r:id="rId34"/>
    <p:sldId id="1831" r:id="rId35"/>
    <p:sldId id="1832" r:id="rId36"/>
    <p:sldId id="1833" r:id="rId37"/>
    <p:sldId id="1834" r:id="rId38"/>
    <p:sldId id="1835" r:id="rId39"/>
    <p:sldId id="1836" r:id="rId40"/>
    <p:sldId id="1837" r:id="rId41"/>
    <p:sldId id="1838" r:id="rId42"/>
    <p:sldId id="1839" r:id="rId43"/>
    <p:sldId id="1840" r:id="rId44"/>
    <p:sldId id="1841" r:id="rId4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821"/>
    <a:srgbClr val="03B90C"/>
    <a:srgbClr val="027407"/>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513" autoAdjust="0"/>
    <p:restoredTop sz="94624" autoAdjust="0"/>
  </p:normalViewPr>
  <p:slideViewPr>
    <p:cSldViewPr>
      <p:cViewPr>
        <p:scale>
          <a:sx n="71" d="100"/>
          <a:sy n="71" d="100"/>
        </p:scale>
        <p:origin x="-108" y="330"/>
      </p:cViewPr>
      <p:guideLst>
        <p:guide orient="horz" pos="2160"/>
        <p:guide pos="2880"/>
      </p:guideLst>
    </p:cSldViewPr>
  </p:slideViewPr>
  <p:outlineViewPr>
    <p:cViewPr>
      <p:scale>
        <a:sx n="33" d="100"/>
        <a:sy n="33" d="100"/>
      </p:scale>
      <p:origin x="0" y="22608"/>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Z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BE9A2BD-4286-4809-9F27-7A68D66BAD1B}" type="datetimeFigureOut">
              <a:rPr lang="en-ZA"/>
              <a:pPr>
                <a:defRPr/>
              </a:pPr>
              <a:t>2014-03-01</a:t>
            </a:fld>
            <a:endParaRPr lang="en-Z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ZA"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ZA"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Z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40D904ED-2051-4F86-9D42-4C5A704E37C9}" type="slidenum">
              <a:rPr lang="en-ZA"/>
              <a:pPr>
                <a:defRPr/>
              </a:pPr>
              <a:t>‹#›</a:t>
            </a:fld>
            <a:endParaRPr lang="en-ZA"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9"/>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0D2E1F2-39F8-4D26-9105-1061E30C5BFE}" type="slidenum">
              <a:rPr lang="en-US" smtClean="0"/>
              <a:pPr fontAlgn="base">
                <a:spcBef>
                  <a:spcPct val="0"/>
                </a:spcBef>
                <a:spcAft>
                  <a:spcPct val="0"/>
                </a:spcAft>
                <a:defRPr/>
              </a:pPr>
              <a:t>1</a:t>
            </a:fld>
            <a:endParaRPr lang="en-US" dirty="0" smtClean="0"/>
          </a:p>
        </p:txBody>
      </p:sp>
      <p:sp>
        <p:nvSpPr>
          <p:cNvPr id="46083" name="Text Box 1"/>
          <p:cNvSpPr txBox="1">
            <a:spLocks noChangeArrowheads="1"/>
          </p:cNvSpPr>
          <p:nvPr/>
        </p:nvSpPr>
        <p:spPr bwMode="auto">
          <a:xfrm>
            <a:off x="1143001" y="685800"/>
            <a:ext cx="4572000" cy="3429000"/>
          </a:xfrm>
          <a:prstGeom prst="rect">
            <a:avLst/>
          </a:prstGeom>
          <a:solidFill>
            <a:srgbClr val="FFFFFF"/>
          </a:solidFill>
          <a:ln w="9525">
            <a:solidFill>
              <a:srgbClr val="000000"/>
            </a:solidFill>
            <a:miter lim="800000"/>
            <a:headEnd/>
            <a:tailEnd/>
          </a:ln>
        </p:spPr>
        <p:txBody>
          <a:bodyPr wrap="none" lIns="91431" tIns="45716" rIns="91431" bIns="45716" anchor="ctr"/>
          <a:lstStyle/>
          <a:p>
            <a:endParaRPr lang="en-ZA" dirty="0">
              <a:latin typeface="Calibri" pitchFamily="34" charset="0"/>
            </a:endParaRPr>
          </a:p>
        </p:txBody>
      </p:sp>
      <p:sp>
        <p:nvSpPr>
          <p:cNvPr id="46084" name="Rectangle 2"/>
          <p:cNvSpPr>
            <a:spLocks noGrp="1" noChangeArrowheads="1"/>
          </p:cNvSpPr>
          <p:nvPr>
            <p:ph type="body"/>
          </p:nvPr>
        </p:nvSpPr>
        <p:spPr bwMode="auto">
          <a:xfrm>
            <a:off x="685801" y="4343400"/>
            <a:ext cx="5483225" cy="4205288"/>
          </a:xfrm>
          <a:noFill/>
        </p:spPr>
        <p:txBody>
          <a:bodyPr wrap="none" numCol="1" anchor="ctr" anchorCtr="0" compatLnSpc="1">
            <a:prstTxWarp prst="textNoShape">
              <a:avLst/>
            </a:prstTxWarp>
          </a:bodyPr>
          <a:lstStyle/>
          <a:p>
            <a:pPr eaLnBrk="1" hangingPunct="1">
              <a:spcBef>
                <a:spcPct val="0"/>
              </a:spcBef>
            </a:pPr>
            <a:endParaRPr lang="en-ZA" dirty="0"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accent4">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57FE7B4-5ECE-4941-A25E-1C41B54B892F}" type="slidenum">
              <a:rPr lang="en-ZA"/>
              <a:pPr>
                <a:defRPr/>
              </a:pPr>
              <a:t>‹#›</a:t>
            </a:fld>
            <a:endParaRPr lang="en-ZA" dirty="0"/>
          </a:p>
        </p:txBody>
      </p:sp>
      <p:pic>
        <p:nvPicPr>
          <p:cNvPr id="8" name="Picture 7"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effectLst/>
              </a:defRPr>
            </a:lvl1pPr>
          </a:lstStyle>
          <a:p>
            <a:r>
              <a:rPr lang="en-US" dirty="0" smtClean="0"/>
              <a:t>Click to edit Master title style</a:t>
            </a:r>
            <a:endParaRPr lang="en-ZA" dirty="0"/>
          </a:p>
        </p:txBody>
      </p:sp>
      <p:sp>
        <p:nvSpPr>
          <p:cNvPr id="3" name="Vertical Text Placeholder 2"/>
          <p:cNvSpPr>
            <a:spLocks noGrp="1"/>
          </p:cNvSpPr>
          <p:nvPr>
            <p:ph type="body" orient="vert" idx="1"/>
          </p:nvPr>
        </p:nvSpPr>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B0820F97-FF06-4581-9DA4-2A6999DFDD4A}" type="slidenum">
              <a:rPr lang="en-ZA"/>
              <a:pPr>
                <a:defRPr/>
              </a:pPr>
              <a:t>‹#›</a:t>
            </a:fld>
            <a:endParaRPr lang="en-Z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6899015C-B02B-4F12-890C-22208D085126}" type="slidenum">
              <a:rPr lang="en-ZA"/>
              <a:pPr>
                <a:defRPr/>
              </a:pPr>
              <a:t>‹#›</a:t>
            </a:fld>
            <a:endParaRPr lang="en-ZA"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4838" cy="1138237"/>
          </a:xfrm>
        </p:spPr>
        <p:txBody>
          <a:bodyPr/>
          <a:lstStyle>
            <a:lvl1pPr>
              <a:defRPr>
                <a:solidFill>
                  <a:schemeClr val="accent3">
                    <a:lumMod val="75000"/>
                  </a:schemeClr>
                </a:solidFill>
              </a:defRPr>
            </a:lvl1pPr>
          </a:lstStyle>
          <a:p>
            <a:r>
              <a:rPr lang="en-US" dirty="0" smtClean="0"/>
              <a:t>Click to edit Master title style</a:t>
            </a:r>
            <a:endParaRPr lang="en-ZA" dirty="0"/>
          </a:p>
        </p:txBody>
      </p:sp>
      <p:sp>
        <p:nvSpPr>
          <p:cNvPr id="3" name="Date Placeholder 2"/>
          <p:cNvSpPr>
            <a:spLocks noGrp="1"/>
          </p:cNvSpPr>
          <p:nvPr>
            <p:ph type="dt" idx="10"/>
          </p:nvPr>
        </p:nvSpPr>
        <p:spPr>
          <a:xfrm>
            <a:off x="457200" y="6278563"/>
            <a:ext cx="2128838" cy="452437"/>
          </a:xfrm>
        </p:spPr>
        <p:txBody>
          <a:bodyPr/>
          <a:lstStyle>
            <a:lvl1pPr>
              <a:defRPr/>
            </a:lvl1pPr>
          </a:lstStyle>
          <a:p>
            <a:pPr>
              <a:defRPr/>
            </a:pPr>
            <a:endParaRPr lang="en-US" dirty="0"/>
          </a:p>
        </p:txBody>
      </p:sp>
      <p:sp>
        <p:nvSpPr>
          <p:cNvPr id="4" name="Footer Placeholder 3"/>
          <p:cNvSpPr>
            <a:spLocks noGrp="1"/>
          </p:cNvSpPr>
          <p:nvPr>
            <p:ph type="ftr" idx="11"/>
          </p:nvPr>
        </p:nvSpPr>
        <p:spPr>
          <a:xfrm>
            <a:off x="3124200" y="6278563"/>
            <a:ext cx="2890838" cy="452437"/>
          </a:xfrm>
        </p:spPr>
        <p:txBody>
          <a:bodyPr/>
          <a:lstStyle>
            <a:lvl1pPr>
              <a:defRPr/>
            </a:lvl1pPr>
          </a:lstStyle>
          <a:p>
            <a:pPr>
              <a:defRPr/>
            </a:pPr>
            <a:endParaRPr lang="en-ZA" dirty="0"/>
          </a:p>
        </p:txBody>
      </p:sp>
      <p:sp>
        <p:nvSpPr>
          <p:cNvPr id="5" name="Slide Number Placeholder 4"/>
          <p:cNvSpPr>
            <a:spLocks noGrp="1"/>
          </p:cNvSpPr>
          <p:nvPr>
            <p:ph type="sldNum" idx="12"/>
          </p:nvPr>
        </p:nvSpPr>
        <p:spPr>
          <a:xfrm>
            <a:off x="6553200" y="6278563"/>
            <a:ext cx="2128838" cy="452437"/>
          </a:xfrm>
        </p:spPr>
        <p:txBody>
          <a:bodyPr/>
          <a:lstStyle>
            <a:lvl1pPr>
              <a:defRPr/>
            </a:lvl1pPr>
          </a:lstStyle>
          <a:p>
            <a:pPr>
              <a:defRPr/>
            </a:pPr>
            <a:fld id="{E81DA09B-A993-411C-A6BC-479434076786}"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4">
                    <a:lumMod val="50000"/>
                  </a:schemeClr>
                </a:solidFill>
              </a:defRPr>
            </a:lvl1pPr>
          </a:lstStyle>
          <a:p>
            <a:r>
              <a:rPr lang="en-US" dirty="0" smtClean="0"/>
              <a:t>Click to edit Master title style</a:t>
            </a:r>
            <a:endParaRPr lang="en-ZA" dirty="0"/>
          </a:p>
        </p:txBody>
      </p:sp>
      <p:sp>
        <p:nvSpPr>
          <p:cNvPr id="3" name="Content Placeholder 2"/>
          <p:cNvSpPr>
            <a:spLocks noGrp="1"/>
          </p:cNvSpPr>
          <p:nvPr>
            <p:ph idx="1"/>
          </p:nvPr>
        </p:nvSpPr>
        <p:spPr>
          <a:xfrm>
            <a:off x="457200" y="1600200"/>
            <a:ext cx="8229600" cy="5257800"/>
          </a:xfrm>
        </p:spPr>
        <p:txBody>
          <a:bodyPr>
            <a:normAutofit/>
          </a:bodyPr>
          <a:lstStyle>
            <a:lvl1pPr>
              <a:buNone/>
              <a:defRPr sz="2200" b="0" cap="none" spc="0">
                <a:ln w="1905"/>
                <a:solidFill>
                  <a:schemeClr val="accent4">
                    <a:lumMod val="50000"/>
                  </a:schemeClr>
                </a:solidFill>
                <a:effectLst>
                  <a:innerShdw blurRad="69850" dist="43180" dir="5400000">
                    <a:srgbClr val="000000">
                      <a:alpha val="65000"/>
                    </a:srgbClr>
                  </a:innerShdw>
                </a:effectLst>
              </a:defRPr>
            </a:lvl1pPr>
            <a:lvl2pPr>
              <a:buNone/>
              <a:defRPr sz="2200" b="0" cap="none" spc="0">
                <a:ln w="1905"/>
                <a:solidFill>
                  <a:schemeClr val="accent4">
                    <a:lumMod val="50000"/>
                  </a:schemeClr>
                </a:solidFill>
                <a:effectLst>
                  <a:innerShdw blurRad="69850" dist="43180" dir="5400000">
                    <a:srgbClr val="000000">
                      <a:alpha val="65000"/>
                    </a:srgbClr>
                  </a:innerShdw>
                </a:effectLst>
              </a:defRPr>
            </a:lvl2pPr>
            <a:lvl3pPr>
              <a:buNone/>
              <a:defRPr sz="2200" b="0" cap="none" spc="0">
                <a:ln w="1905"/>
                <a:solidFill>
                  <a:schemeClr val="accent4">
                    <a:lumMod val="50000"/>
                  </a:schemeClr>
                </a:solidFill>
                <a:effectLst>
                  <a:innerShdw blurRad="69850" dist="43180" dir="5400000">
                    <a:srgbClr val="000000">
                      <a:alpha val="65000"/>
                    </a:srgbClr>
                  </a:innerShdw>
                </a:effectLst>
              </a:defRPr>
            </a:lvl3pPr>
            <a:lvl4pPr>
              <a:buNone/>
              <a:defRPr sz="2200" b="0" cap="none" spc="0">
                <a:ln w="1905"/>
                <a:solidFill>
                  <a:schemeClr val="accent4">
                    <a:lumMod val="50000"/>
                  </a:schemeClr>
                </a:solidFill>
                <a:effectLst>
                  <a:innerShdw blurRad="69850" dist="43180" dir="5400000">
                    <a:srgbClr val="000000">
                      <a:alpha val="65000"/>
                    </a:srgbClr>
                  </a:innerShdw>
                </a:effectLst>
              </a:defRPr>
            </a:lvl4pPr>
            <a:lvl5pPr>
              <a:buNone/>
              <a:defRPr sz="2200" b="0" cap="none" spc="0">
                <a:ln w="1905"/>
                <a:solidFill>
                  <a:schemeClr val="accent4">
                    <a:lumMod val="50000"/>
                  </a:schemeClr>
                </a:solidFill>
                <a:effectLst>
                  <a:innerShdw blurRad="69850" dist="43180" dir="5400000">
                    <a:srgbClr val="000000">
                      <a:alpha val="65000"/>
                    </a:srgbClr>
                  </a:inn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15B7D16-8FAD-4D2D-B977-107333E7495D}"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EDC6A61B-BE74-4F9D-A512-535F7656D147}" type="slidenum">
              <a:rPr lang="en-ZA"/>
              <a:pPr>
                <a:defRPr/>
              </a:pPr>
              <a:t>‹#›</a:t>
            </a:fld>
            <a:endParaRPr lang="en-Z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F8A273C6-BAE1-4514-94C2-FC9BDD7B8429}" type="slidenum">
              <a:rPr lang="en-ZA"/>
              <a:pPr>
                <a:defRPr/>
              </a:pPr>
              <a:t>‹#›</a:t>
            </a:fld>
            <a:endParaRPr lang="en-Z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3"/>
          <p:cNvSpPr>
            <a:spLocks noGrp="1"/>
          </p:cNvSpPr>
          <p:nvPr>
            <p:ph type="dt" sz="half" idx="10"/>
          </p:nvPr>
        </p:nvSpPr>
        <p:spPr/>
        <p:txBody>
          <a:bodyPr/>
          <a:lstStyle>
            <a:lvl1pPr>
              <a:defRPr/>
            </a:lvl1pPr>
          </a:lstStyle>
          <a:p>
            <a:pPr>
              <a:defRPr/>
            </a:pPr>
            <a:endParaRPr lang="en-ZA" dirty="0"/>
          </a:p>
        </p:txBody>
      </p:sp>
      <p:sp>
        <p:nvSpPr>
          <p:cNvPr id="8" name="Footer Placeholder 4"/>
          <p:cNvSpPr>
            <a:spLocks noGrp="1"/>
          </p:cNvSpPr>
          <p:nvPr>
            <p:ph type="ftr" sz="quarter" idx="11"/>
          </p:nvPr>
        </p:nvSpPr>
        <p:spPr/>
        <p:txBody>
          <a:bodyPr/>
          <a:lstStyle>
            <a:lvl1pPr>
              <a:defRPr/>
            </a:lvl1pPr>
          </a:lstStyle>
          <a:p>
            <a:pPr>
              <a:defRPr/>
            </a:pPr>
            <a:endParaRPr lang="en-ZA" dirty="0"/>
          </a:p>
        </p:txBody>
      </p:sp>
      <p:sp>
        <p:nvSpPr>
          <p:cNvPr id="9" name="Slide Number Placeholder 5"/>
          <p:cNvSpPr>
            <a:spLocks noGrp="1"/>
          </p:cNvSpPr>
          <p:nvPr>
            <p:ph type="sldNum" sz="quarter" idx="12"/>
          </p:nvPr>
        </p:nvSpPr>
        <p:spPr/>
        <p:txBody>
          <a:bodyPr/>
          <a:lstStyle>
            <a:lvl1pPr>
              <a:defRPr/>
            </a:lvl1pPr>
          </a:lstStyle>
          <a:p>
            <a:pPr>
              <a:defRPr/>
            </a:pPr>
            <a:fld id="{DD545F93-246A-4563-ABE3-4D7CC6E501BC}" type="slidenum">
              <a:rPr lang="en-ZA"/>
              <a:pPr>
                <a:defRPr/>
              </a:pPr>
              <a:t>‹#›</a:t>
            </a:fld>
            <a:endParaRPr lang="en-Z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effectLst/>
        </p:spPr>
        <p:txBody>
          <a:bodyPr/>
          <a:lstStyle>
            <a:lvl1pPr>
              <a:defRPr>
                <a:effectLst/>
              </a:defRPr>
            </a:lvl1pPr>
          </a:lstStyle>
          <a:p>
            <a:r>
              <a:rPr lang="en-US" dirty="0" smtClean="0"/>
              <a:t>Click to edit Master title style</a:t>
            </a:r>
            <a:endParaRPr lang="en-ZA" dirty="0"/>
          </a:p>
        </p:txBody>
      </p:sp>
      <p:sp>
        <p:nvSpPr>
          <p:cNvPr id="3" name="Date Placeholder 3"/>
          <p:cNvSpPr>
            <a:spLocks noGrp="1"/>
          </p:cNvSpPr>
          <p:nvPr>
            <p:ph type="dt" sz="half" idx="10"/>
          </p:nvPr>
        </p:nvSpPr>
        <p:spPr/>
        <p:txBody>
          <a:bodyPr/>
          <a:lstStyle>
            <a:lvl1pPr>
              <a:defRPr/>
            </a:lvl1pPr>
          </a:lstStyle>
          <a:p>
            <a:pPr>
              <a:defRPr/>
            </a:pPr>
            <a:endParaRPr lang="en-ZA" dirty="0"/>
          </a:p>
        </p:txBody>
      </p:sp>
      <p:sp>
        <p:nvSpPr>
          <p:cNvPr id="4" name="Footer Placeholder 4"/>
          <p:cNvSpPr>
            <a:spLocks noGrp="1"/>
          </p:cNvSpPr>
          <p:nvPr>
            <p:ph type="ftr" sz="quarter" idx="11"/>
          </p:nvPr>
        </p:nvSpPr>
        <p:spPr/>
        <p:txBody>
          <a:bodyPr/>
          <a:lstStyle>
            <a:lvl1pPr>
              <a:defRPr/>
            </a:lvl1pPr>
          </a:lstStyle>
          <a:p>
            <a:pPr>
              <a:defRPr/>
            </a:pPr>
            <a:endParaRPr lang="en-ZA" dirty="0"/>
          </a:p>
        </p:txBody>
      </p:sp>
      <p:sp>
        <p:nvSpPr>
          <p:cNvPr id="5" name="Slide Number Placeholder 5"/>
          <p:cNvSpPr>
            <a:spLocks noGrp="1"/>
          </p:cNvSpPr>
          <p:nvPr>
            <p:ph type="sldNum" sz="quarter" idx="12"/>
          </p:nvPr>
        </p:nvSpPr>
        <p:spPr/>
        <p:txBody>
          <a:bodyPr/>
          <a:lstStyle>
            <a:lvl1pPr>
              <a:defRPr/>
            </a:lvl1pPr>
          </a:lstStyle>
          <a:p>
            <a:pPr>
              <a:defRPr/>
            </a:pPr>
            <a:fld id="{EDAFA3F2-621D-4625-A77F-F7300D5B5CF8}" type="slidenum">
              <a:rPr lang="en-ZA"/>
              <a:pPr>
                <a:defRPr/>
              </a:pPr>
              <a:t>‹#›</a:t>
            </a:fld>
            <a:endParaRPr lang="en-Z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ZA" dirty="0"/>
          </a:p>
        </p:txBody>
      </p:sp>
      <p:sp>
        <p:nvSpPr>
          <p:cNvPr id="3" name="Footer Placeholder 4"/>
          <p:cNvSpPr>
            <a:spLocks noGrp="1"/>
          </p:cNvSpPr>
          <p:nvPr>
            <p:ph type="ftr" sz="quarter" idx="11"/>
          </p:nvPr>
        </p:nvSpPr>
        <p:spPr/>
        <p:txBody>
          <a:bodyPr/>
          <a:lstStyle>
            <a:lvl1pPr>
              <a:defRPr/>
            </a:lvl1pPr>
          </a:lstStyle>
          <a:p>
            <a:pPr>
              <a:defRPr/>
            </a:pPr>
            <a:endParaRPr lang="en-ZA" dirty="0"/>
          </a:p>
        </p:txBody>
      </p:sp>
      <p:sp>
        <p:nvSpPr>
          <p:cNvPr id="4" name="Slide Number Placeholder 5"/>
          <p:cNvSpPr>
            <a:spLocks noGrp="1"/>
          </p:cNvSpPr>
          <p:nvPr>
            <p:ph type="sldNum" sz="quarter" idx="12"/>
          </p:nvPr>
        </p:nvSpPr>
        <p:spPr/>
        <p:txBody>
          <a:bodyPr/>
          <a:lstStyle>
            <a:lvl1pPr>
              <a:defRPr/>
            </a:lvl1pPr>
          </a:lstStyle>
          <a:p>
            <a:pPr>
              <a:defRPr/>
            </a:pPr>
            <a:fld id="{D1EC61A1-0C89-4EBE-896F-443F0F11980F}" type="slidenum">
              <a:rPr lang="en-ZA"/>
              <a:pPr>
                <a:defRPr/>
              </a:pPr>
              <a:t>‹#›</a:t>
            </a:fld>
            <a:endParaRPr lang="en-Z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EDFE7D3D-5C69-42F7-B4D1-FFEDE26BE084}" type="slidenum">
              <a:rPr lang="en-ZA"/>
              <a:pPr>
                <a:defRPr/>
              </a:pPr>
              <a:t>‹#›</a:t>
            </a:fld>
            <a:endParaRPr lang="en-Z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4B65E6AA-999F-45CE-810B-270E8A911C40}" type="slidenum">
              <a:rPr lang="en-ZA"/>
              <a:pPr>
                <a:defRPr/>
              </a:pPr>
              <a:t>‹#›</a:t>
            </a:fld>
            <a:endParaRPr lang="en-Z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a:effectLst>
            <a:glow rad="63500">
              <a:schemeClr val="accent5">
                <a:satMod val="175000"/>
                <a:alpha val="40000"/>
              </a:schemeClr>
            </a:glow>
          </a:effectLst>
        </p:spPr>
        <p:txBody>
          <a:bodyPr vert="horz" lIns="91440" tIns="45720" rIns="91440" bIns="45720" rtlCol="0" anchor="ctr">
            <a:normAutofit/>
            <a:scene3d>
              <a:camera prst="orthographicFront"/>
              <a:lightRig rig="glow" dir="tl">
                <a:rot lat="0" lon="0" rev="5400000"/>
              </a:lightRig>
            </a:scene3d>
            <a:sp3d contourW="12700">
              <a:bevelT w="25400" h="25400"/>
              <a:contourClr>
                <a:schemeClr val="accent6">
                  <a:shade val="73000"/>
                </a:schemeClr>
              </a:contourClr>
            </a:sp3d>
          </a:bodyPr>
          <a:lstStyle/>
          <a:p>
            <a:r>
              <a:rPr lang="en-US" dirty="0" smtClean="0"/>
              <a:t>Click to edit Master title style</a:t>
            </a:r>
            <a:endParaRPr lang="en-ZA" dirty="0"/>
          </a:p>
        </p:txBody>
      </p:sp>
      <p:sp>
        <p:nvSpPr>
          <p:cNvPr id="3" name="Text Placeholder 2"/>
          <p:cNvSpPr>
            <a:spLocks noGrp="1"/>
          </p:cNvSpPr>
          <p:nvPr>
            <p:ph type="body" idx="1"/>
          </p:nvPr>
        </p:nvSpPr>
        <p:spPr>
          <a:xfrm>
            <a:off x="467544" y="1600200"/>
            <a:ext cx="8219256" cy="5257800"/>
          </a:xfrm>
          <a:prstGeom prst="rect">
            <a:avLst/>
          </a:prstGeom>
          <a:effectLst>
            <a:glow rad="63500">
              <a:srgbClr val="FFFF00">
                <a:alpha val="40000"/>
              </a:srgbClr>
            </a:glow>
          </a:effectLst>
        </p:spPr>
        <p:txBody>
          <a:bodyPr vert="horz" lIns="91440" tIns="45720" rIns="91440" bIns="45720" rtlCol="0">
            <a:normAutofit/>
          </a:bodyPr>
          <a:lstStyle/>
          <a:p>
            <a:pPr lvl="0"/>
            <a:endParaRPr lang="en-Z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30956C2-FAE5-46F6-8224-5223E47ED471}" type="slidenum">
              <a:rPr lang="en-ZA" smtClean="0"/>
              <a:pPr>
                <a:defRPr/>
              </a:pPr>
              <a:t>‹#›</a:t>
            </a:fld>
            <a:endParaRPr lang="en-ZA" dirty="0"/>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iming>
    <p:tnLst>
      <p:par>
        <p:cTn id="1" dur="indefinite" restart="never" nodeType="tmRoot"/>
      </p:par>
    </p:tnLst>
  </p:timing>
  <p:hf hdr="0" ftr="0" dt="0"/>
  <p:txStyles>
    <p:titleStyle>
      <a:lvl1pPr algn="ctr" rtl="0" eaLnBrk="0" fontAlgn="base" hangingPunct="0">
        <a:spcBef>
          <a:spcPct val="0"/>
        </a:spcBef>
        <a:spcAft>
          <a:spcPct val="0"/>
        </a:spcAft>
        <a:defRPr sz="4400" b="1" kern="1200" cap="none" spc="0">
          <a:ln w="11430"/>
          <a:solidFill>
            <a:schemeClr val="accent4">
              <a:lumMod val="50000"/>
            </a:schemeClr>
          </a:solidFill>
          <a:effectLst>
            <a:outerShdw blurRad="80000" dist="40000" dir="5040000" algn="tl">
              <a:srgbClr val="000000">
                <a:alpha val="30000"/>
              </a:srgbClr>
            </a:outerShdw>
          </a:effectLst>
          <a:latin typeface="+mj-lt"/>
          <a:ea typeface="+mj-ea"/>
          <a:cs typeface="+mj-cs"/>
        </a:defRPr>
      </a:lvl1pPr>
      <a:lvl2pPr algn="ctr" rtl="0" eaLnBrk="0" fontAlgn="base" hangingPunct="0">
        <a:spcBef>
          <a:spcPct val="0"/>
        </a:spcBef>
        <a:spcAft>
          <a:spcPct val="0"/>
        </a:spcAft>
        <a:defRPr sz="4400" b="1">
          <a:solidFill>
            <a:schemeClr val="tx1"/>
          </a:solidFill>
          <a:latin typeface="Calibri" pitchFamily="34" charset="0"/>
        </a:defRPr>
      </a:lvl2pPr>
      <a:lvl3pPr algn="ctr" rtl="0" eaLnBrk="0" fontAlgn="base" hangingPunct="0">
        <a:spcBef>
          <a:spcPct val="0"/>
        </a:spcBef>
        <a:spcAft>
          <a:spcPct val="0"/>
        </a:spcAft>
        <a:defRPr sz="4400" b="1">
          <a:solidFill>
            <a:schemeClr val="tx1"/>
          </a:solidFill>
          <a:latin typeface="Calibri" pitchFamily="34" charset="0"/>
        </a:defRPr>
      </a:lvl3pPr>
      <a:lvl4pPr algn="ctr" rtl="0" eaLnBrk="0" fontAlgn="base" hangingPunct="0">
        <a:spcBef>
          <a:spcPct val="0"/>
        </a:spcBef>
        <a:spcAft>
          <a:spcPct val="0"/>
        </a:spcAft>
        <a:defRPr sz="4400" b="1">
          <a:solidFill>
            <a:schemeClr val="tx1"/>
          </a:solidFill>
          <a:latin typeface="Calibri" pitchFamily="34" charset="0"/>
        </a:defRPr>
      </a:lvl4pPr>
      <a:lvl5pPr algn="ctr" rtl="0" eaLnBrk="0" fontAlgn="base" hangingPunct="0">
        <a:spcBef>
          <a:spcPct val="0"/>
        </a:spcBef>
        <a:spcAft>
          <a:spcPct val="0"/>
        </a:spcAft>
        <a:defRPr sz="4400" b="1">
          <a:solidFill>
            <a:schemeClr val="tx1"/>
          </a:solidFill>
          <a:latin typeface="Calibri" pitchFamily="34" charset="0"/>
        </a:defRPr>
      </a:lvl5pPr>
      <a:lvl6pPr marL="457200" algn="ctr" rtl="0" fontAlgn="base">
        <a:spcBef>
          <a:spcPct val="0"/>
        </a:spcBef>
        <a:spcAft>
          <a:spcPct val="0"/>
        </a:spcAft>
        <a:defRPr sz="4400">
          <a:solidFill>
            <a:srgbClr val="75005F"/>
          </a:solidFill>
          <a:latin typeface="Calibri" pitchFamily="34" charset="0"/>
        </a:defRPr>
      </a:lvl6pPr>
      <a:lvl7pPr marL="914400" algn="ctr" rtl="0" fontAlgn="base">
        <a:spcBef>
          <a:spcPct val="0"/>
        </a:spcBef>
        <a:spcAft>
          <a:spcPct val="0"/>
        </a:spcAft>
        <a:defRPr sz="4400">
          <a:solidFill>
            <a:srgbClr val="75005F"/>
          </a:solidFill>
          <a:latin typeface="Calibri" pitchFamily="34" charset="0"/>
        </a:defRPr>
      </a:lvl7pPr>
      <a:lvl8pPr marL="1371600" algn="ctr" rtl="0" fontAlgn="base">
        <a:spcBef>
          <a:spcPct val="0"/>
        </a:spcBef>
        <a:spcAft>
          <a:spcPct val="0"/>
        </a:spcAft>
        <a:defRPr sz="4400">
          <a:solidFill>
            <a:srgbClr val="75005F"/>
          </a:solidFill>
          <a:latin typeface="Calibri" pitchFamily="34" charset="0"/>
        </a:defRPr>
      </a:lvl8pPr>
      <a:lvl9pPr marL="1828800" algn="ctr" rtl="0" fontAlgn="base">
        <a:spcBef>
          <a:spcPct val="0"/>
        </a:spcBef>
        <a:spcAft>
          <a:spcPct val="0"/>
        </a:spcAft>
        <a:defRPr sz="4400">
          <a:solidFill>
            <a:srgbClr val="75005F"/>
          </a:solidFill>
          <a:latin typeface="Calibri" pitchFamily="34" charset="0"/>
        </a:defRPr>
      </a:lvl9pPr>
    </p:titleStyle>
    <p:bodyStyle>
      <a:lvl1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1pPr>
      <a:lvl2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2pPr>
      <a:lvl3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3pPr>
      <a:lvl4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4pPr>
      <a:lvl5pPr marL="0" indent="0" algn="just" rtl="0" eaLnBrk="0" fontAlgn="base" hangingPunct="0">
        <a:spcBef>
          <a:spcPct val="20000"/>
        </a:spcBef>
        <a:spcAft>
          <a:spcPct val="0"/>
        </a:spcAft>
        <a:buFont typeface="Arial" pitchFamily="34"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sheepfoldgleanings.com/"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389040_560666690622108_1545423389_n - Copy.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Slide Number Placeholder 4"/>
          <p:cNvSpPr>
            <a:spLocks noGrp="1"/>
          </p:cNvSpPr>
          <p:nvPr>
            <p:ph type="sldNum" idx="12"/>
          </p:nvPr>
        </p:nvSpPr>
        <p:spPr/>
        <p:txBody>
          <a:bodyPr/>
          <a:lstStyle/>
          <a:p>
            <a:pPr>
              <a:defRPr/>
            </a:pPr>
            <a:fld id="{E81DA09B-A993-411C-A6BC-479434076786}" type="slidenum">
              <a:rPr lang="en-ZA" smtClean="0"/>
              <a:pPr>
                <a:defRPr/>
              </a:pPr>
              <a:t>1</a:t>
            </a:fld>
            <a:endParaRPr lang="en-ZA" dirty="0"/>
          </a:p>
        </p:txBody>
      </p:sp>
      <p:pic>
        <p:nvPicPr>
          <p:cNvPr id="8" name="Picture 7" descr="Chodesh Large.png"/>
          <p:cNvPicPr>
            <a:picLocks noChangeAspect="1"/>
          </p:cNvPicPr>
          <p:nvPr/>
        </p:nvPicPr>
        <p:blipFill>
          <a:blip r:embed="rId4" cstate="print"/>
          <a:stretch>
            <a:fillRect/>
          </a:stretch>
        </p:blipFill>
        <p:spPr>
          <a:xfrm>
            <a:off x="1526365" y="260648"/>
            <a:ext cx="6358003" cy="5112568"/>
          </a:xfrm>
          <a:prstGeom prst="rect">
            <a:avLst/>
          </a:prstGeom>
        </p:spPr>
      </p:pic>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WORD SEARCH – LEVITICUS 26:3 </a:t>
            </a:r>
            <a:endParaRPr lang="en-ZA" dirty="0"/>
          </a:p>
        </p:txBody>
      </p:sp>
      <p:sp>
        <p:nvSpPr>
          <p:cNvPr id="3" name="Content Placeholder 2"/>
          <p:cNvSpPr>
            <a:spLocks noGrp="1"/>
          </p:cNvSpPr>
          <p:nvPr>
            <p:ph idx="1"/>
          </p:nvPr>
        </p:nvSpPr>
        <p:spPr>
          <a:xfrm>
            <a:off x="457200" y="1600200"/>
            <a:ext cx="8229600" cy="5257800"/>
          </a:xfrm>
        </p:spPr>
        <p:txBody>
          <a:bodyPr>
            <a:noAutofit/>
          </a:bodyPr>
          <a:lstStyle/>
          <a:p>
            <a:pPr marL="261938" indent="-261938">
              <a:lnSpc>
                <a:spcPts val="2200"/>
              </a:lnSpc>
              <a:buFont typeface="Arial" pitchFamily="34" charset="0"/>
              <a:buChar char="•"/>
            </a:pPr>
            <a:r>
              <a:rPr lang="en-ZA" b="1" i="1" dirty="0" smtClean="0"/>
              <a:t>Walk (</a:t>
            </a:r>
            <a:r>
              <a:rPr lang="en-ZA" b="1" i="1" dirty="0" err="1" smtClean="0"/>
              <a:t>halak</a:t>
            </a:r>
            <a:r>
              <a:rPr lang="en-ZA" b="1" i="1" dirty="0" smtClean="0"/>
              <a:t>)</a:t>
            </a:r>
            <a:r>
              <a:rPr lang="en-ZA" dirty="0" smtClean="0"/>
              <a:t> – Walking as opposed to merely observing suggests strenuous activity. The implication is the progressive mastering of Torah through laborious study.</a:t>
            </a:r>
          </a:p>
          <a:p>
            <a:pPr marL="261938" indent="-261938">
              <a:lnSpc>
                <a:spcPts val="2200"/>
              </a:lnSpc>
              <a:buFont typeface="Arial" pitchFamily="34" charset="0"/>
              <a:buChar char="•"/>
            </a:pPr>
            <a:r>
              <a:rPr lang="en-ZA" b="1" i="1" dirty="0" smtClean="0"/>
              <a:t>Statutes (</a:t>
            </a:r>
            <a:r>
              <a:rPr lang="en-ZA" b="1" i="1" dirty="0" err="1" smtClean="0"/>
              <a:t>chukim</a:t>
            </a:r>
            <a:r>
              <a:rPr lang="en-ZA" b="1" i="1" dirty="0" smtClean="0"/>
              <a:t>) </a:t>
            </a:r>
            <a:r>
              <a:rPr lang="en-ZA" dirty="0" smtClean="0"/>
              <a:t>– Generally described as commandments that are given without an obvious reason for obeying. Many teach if you continue to obey these statutes and through study pursue the meaning for, eventually they will make sense. This word comes from a root which means </a:t>
            </a:r>
            <a:r>
              <a:rPr lang="en-ZA" i="1" dirty="0" smtClean="0"/>
              <a:t>“to inscribe”,</a:t>
            </a:r>
            <a:r>
              <a:rPr lang="en-ZA" dirty="0" smtClean="0"/>
              <a:t> thus it is said that statutes are </a:t>
            </a:r>
            <a:r>
              <a:rPr lang="en-ZA" i="1" dirty="0" smtClean="0"/>
              <a:t>“inscribed on the heart”. </a:t>
            </a:r>
            <a:r>
              <a:rPr lang="en-ZA" dirty="0" smtClean="0"/>
              <a:t>The sages teach that all </a:t>
            </a:r>
            <a:r>
              <a:rPr lang="he-IL" dirty="0" smtClean="0"/>
              <a:t>יהוה</a:t>
            </a:r>
            <a:r>
              <a:rPr lang="en-ZA" dirty="0" smtClean="0"/>
              <a:t>’s laws will someday be inscribed on the heart, thus all commandments will eventually become statutes. </a:t>
            </a:r>
            <a:r>
              <a:rPr lang="he-IL" dirty="0" smtClean="0"/>
              <a:t>יהוה</a:t>
            </a:r>
            <a:r>
              <a:rPr lang="en-ZA" dirty="0" smtClean="0"/>
              <a:t> tells us He has inscribed us on the palms of His hands. </a:t>
            </a:r>
          </a:p>
          <a:p>
            <a:pPr algn="ctr">
              <a:lnSpc>
                <a:spcPts val="2200"/>
              </a:lnSpc>
            </a:pPr>
            <a:r>
              <a:rPr lang="en-ZA" i="1" dirty="0" smtClean="0">
                <a:solidFill>
                  <a:srgbClr val="004821"/>
                </a:solidFill>
              </a:rPr>
              <a:t>See, I have inscribed you on the palms of My hands; your walls are always before Me. </a:t>
            </a:r>
            <a:r>
              <a:rPr lang="en-ZA" b="1" i="1" dirty="0" smtClean="0">
                <a:solidFill>
                  <a:srgbClr val="004821"/>
                </a:solidFill>
              </a:rPr>
              <a:t>(Isaiah 49:16) </a:t>
            </a:r>
          </a:p>
          <a:p>
            <a:pPr algn="ctr">
              <a:lnSpc>
                <a:spcPts val="2200"/>
              </a:lnSpc>
            </a:pPr>
            <a:r>
              <a:rPr lang="en-ZA" i="1" dirty="0" smtClean="0">
                <a:solidFill>
                  <a:srgbClr val="004821"/>
                </a:solidFill>
              </a:rPr>
              <a:t>“For this is the covenant I shall make with the house of </a:t>
            </a:r>
            <a:r>
              <a:rPr lang="en-ZA" i="1" dirty="0" err="1" smtClean="0">
                <a:solidFill>
                  <a:srgbClr val="004821"/>
                </a:solidFill>
              </a:rPr>
              <a:t>Yisra’ĕl</a:t>
            </a:r>
            <a:r>
              <a:rPr lang="en-ZA" i="1" dirty="0" smtClean="0">
                <a:solidFill>
                  <a:srgbClr val="004821"/>
                </a:solidFill>
              </a:rPr>
              <a:t> after those days, declares </a:t>
            </a:r>
            <a:r>
              <a:rPr lang="he-IL" i="1" dirty="0" smtClean="0">
                <a:solidFill>
                  <a:srgbClr val="004821"/>
                </a:solidFill>
              </a:rPr>
              <a:t>יהוה</a:t>
            </a:r>
            <a:r>
              <a:rPr lang="en-ZA" i="1" dirty="0" smtClean="0">
                <a:solidFill>
                  <a:srgbClr val="004821"/>
                </a:solidFill>
              </a:rPr>
              <a:t>: I shall put My Torah in their inward parts, and write it on their hearts. And I shall be their Elohim, and they shall be My people. </a:t>
            </a:r>
            <a:r>
              <a:rPr lang="en-US" b="1" i="1" dirty="0" smtClean="0">
                <a:solidFill>
                  <a:srgbClr val="004821"/>
                </a:solidFill>
              </a:rPr>
              <a:t>(Jeremiah 31:33)</a:t>
            </a:r>
            <a:endParaRPr lang="en-ZA"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WORD SEARCH – LEVITICUS 26:3 </a:t>
            </a:r>
            <a:endParaRPr lang="en-ZA" dirty="0"/>
          </a:p>
        </p:txBody>
      </p:sp>
      <p:sp>
        <p:nvSpPr>
          <p:cNvPr id="3" name="Content Placeholder 2"/>
          <p:cNvSpPr>
            <a:spLocks noGrp="1"/>
          </p:cNvSpPr>
          <p:nvPr>
            <p:ph idx="1"/>
          </p:nvPr>
        </p:nvSpPr>
        <p:spPr/>
        <p:txBody>
          <a:bodyPr>
            <a:noAutofit/>
          </a:bodyPr>
          <a:lstStyle/>
          <a:p>
            <a:pPr marL="261938" indent="-261938">
              <a:lnSpc>
                <a:spcPts val="2100"/>
              </a:lnSpc>
              <a:buFont typeface="Arial" pitchFamily="34" charset="0"/>
              <a:buChar char="•"/>
            </a:pPr>
            <a:r>
              <a:rPr lang="en-ZA" b="1" dirty="0" smtClean="0"/>
              <a:t>Keep (</a:t>
            </a:r>
            <a:r>
              <a:rPr lang="en-ZA" b="1" dirty="0" err="1" smtClean="0"/>
              <a:t>shamar</a:t>
            </a:r>
            <a:r>
              <a:rPr lang="en-ZA" b="1" dirty="0" smtClean="0"/>
              <a:t>) </a:t>
            </a:r>
            <a:r>
              <a:rPr lang="en-ZA" dirty="0" smtClean="0"/>
              <a:t>– Means to keep, guard or observe, but the basic idea of the root is to exercise great care over.</a:t>
            </a:r>
          </a:p>
          <a:p>
            <a:pPr marL="261938" indent="-261938">
              <a:lnSpc>
                <a:spcPts val="2100"/>
              </a:lnSpc>
              <a:buFont typeface="Arial" pitchFamily="34" charset="0"/>
              <a:buChar char="•"/>
            </a:pPr>
            <a:r>
              <a:rPr lang="en-ZA" b="1" dirty="0" smtClean="0"/>
              <a:t>Commandments (mitzvoth)</a:t>
            </a:r>
            <a:r>
              <a:rPr lang="en-ZA" dirty="0" smtClean="0"/>
              <a:t> – General term referring to any commandment given by </a:t>
            </a:r>
            <a:r>
              <a:rPr lang="he-IL" dirty="0" smtClean="0"/>
              <a:t>יהוה</a:t>
            </a:r>
            <a:r>
              <a:rPr lang="en-ZA" b="1" dirty="0" smtClean="0"/>
              <a:t>.</a:t>
            </a:r>
          </a:p>
          <a:p>
            <a:pPr marL="261938" indent="-261938">
              <a:lnSpc>
                <a:spcPts val="2100"/>
              </a:lnSpc>
              <a:buFont typeface="Arial" pitchFamily="34" charset="0"/>
              <a:buChar char="•"/>
            </a:pPr>
            <a:r>
              <a:rPr lang="en-ZA" b="1" dirty="0" smtClean="0"/>
              <a:t>Perform (</a:t>
            </a:r>
            <a:r>
              <a:rPr lang="en-ZA" b="1" dirty="0" err="1" smtClean="0"/>
              <a:t>asah</a:t>
            </a:r>
            <a:r>
              <a:rPr lang="en-ZA" b="1" dirty="0" smtClean="0"/>
              <a:t>) – </a:t>
            </a:r>
            <a:r>
              <a:rPr lang="en-ZA" dirty="0" smtClean="0"/>
              <a:t>The covenant people were commanded to “do” everything that </a:t>
            </a:r>
            <a:r>
              <a:rPr lang="he-IL" dirty="0" smtClean="0"/>
              <a:t>יהוה</a:t>
            </a:r>
            <a:r>
              <a:rPr lang="en-ZA" dirty="0" smtClean="0"/>
              <a:t> told them to. </a:t>
            </a:r>
          </a:p>
          <a:p>
            <a:pPr marL="261938" indent="-261938">
              <a:lnSpc>
                <a:spcPts val="2100"/>
              </a:lnSpc>
              <a:buFont typeface="Arial" pitchFamily="34" charset="0"/>
              <a:buChar char="•"/>
            </a:pPr>
            <a:r>
              <a:rPr lang="en-ZA" b="1" i="1" dirty="0" smtClean="0"/>
              <a:t>“If you walk” </a:t>
            </a:r>
            <a:r>
              <a:rPr lang="en-ZA" b="1" dirty="0" smtClean="0"/>
              <a:t>(</a:t>
            </a:r>
            <a:r>
              <a:rPr lang="en-ZA" b="1" dirty="0" err="1" smtClean="0"/>
              <a:t>talaqoo</a:t>
            </a:r>
            <a:r>
              <a:rPr lang="en-ZA" b="1" dirty="0" smtClean="0"/>
              <a:t>). </a:t>
            </a:r>
            <a:r>
              <a:rPr lang="en-ZA" dirty="0" smtClean="0"/>
              <a:t>It’s from the root word </a:t>
            </a:r>
            <a:r>
              <a:rPr lang="en-ZA" i="1" dirty="0" smtClean="0"/>
              <a:t>“</a:t>
            </a:r>
            <a:r>
              <a:rPr lang="en-ZA" i="1" dirty="0" err="1" smtClean="0"/>
              <a:t>halak</a:t>
            </a:r>
            <a:r>
              <a:rPr lang="en-ZA" i="1" dirty="0" smtClean="0"/>
              <a:t>”</a:t>
            </a:r>
            <a:r>
              <a:rPr lang="en-ZA" dirty="0" smtClean="0"/>
              <a:t>, and both mean to </a:t>
            </a:r>
            <a:r>
              <a:rPr lang="en-ZA" i="1" dirty="0" smtClean="0"/>
              <a:t>“proceed”, </a:t>
            </a:r>
            <a:r>
              <a:rPr lang="en-ZA" dirty="0" smtClean="0"/>
              <a:t>as in “</a:t>
            </a:r>
            <a:r>
              <a:rPr lang="en-ZA" i="1" dirty="0" smtClean="0"/>
              <a:t>to move forward” or “advance” or “grow”. </a:t>
            </a:r>
          </a:p>
          <a:p>
            <a:pPr>
              <a:lnSpc>
                <a:spcPts val="2100"/>
              </a:lnSpc>
            </a:pPr>
            <a:r>
              <a:rPr lang="en-ZA" dirty="0" smtClean="0"/>
              <a:t>The word study of this verse reveals a gradual maturation through the applied study of the Torah that leads to the right heart attitude The beginner finds </a:t>
            </a:r>
            <a:r>
              <a:rPr lang="en-ZA" i="1" dirty="0" smtClean="0"/>
              <a:t>“walking” </a:t>
            </a:r>
            <a:r>
              <a:rPr lang="en-ZA" dirty="0" smtClean="0"/>
              <a:t>in the </a:t>
            </a:r>
            <a:r>
              <a:rPr lang="en-ZA" i="1" dirty="0" smtClean="0"/>
              <a:t>“statutes” </a:t>
            </a:r>
            <a:r>
              <a:rPr lang="en-ZA" dirty="0" smtClean="0"/>
              <a:t>to be quite difficult, because he doesn’t understand them. But if he expends the energy in his </a:t>
            </a:r>
            <a:r>
              <a:rPr lang="en-ZA" i="1" dirty="0" smtClean="0"/>
              <a:t>“walk”</a:t>
            </a:r>
            <a:r>
              <a:rPr lang="en-ZA" dirty="0" smtClean="0"/>
              <a:t>, with the goal of </a:t>
            </a:r>
            <a:r>
              <a:rPr lang="en-ZA" i="1" dirty="0" smtClean="0"/>
              <a:t>“keeping” </a:t>
            </a:r>
            <a:r>
              <a:rPr lang="en-ZA" dirty="0" smtClean="0"/>
              <a:t>them by </a:t>
            </a:r>
            <a:r>
              <a:rPr lang="en-ZA" i="1" dirty="0" smtClean="0"/>
              <a:t>“doing them”, </a:t>
            </a:r>
            <a:r>
              <a:rPr lang="en-ZA" dirty="0" smtClean="0"/>
              <a:t>then even those things previously mysterious and unexplainable become statutes inscribed on our hearts that make sense. Keep walking, because the blessings for obedience are great promises!</a:t>
            </a:r>
            <a:endParaRPr lang="en-ZA" i="1"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11</a:t>
            </a:fld>
            <a:endParaRPr lang="en-ZA"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BLESSINGS AND CURSES</a:t>
            </a:r>
            <a:endParaRPr lang="en-ZA" dirty="0"/>
          </a:p>
        </p:txBody>
      </p:sp>
      <p:sp>
        <p:nvSpPr>
          <p:cNvPr id="3" name="Content Placeholder 2"/>
          <p:cNvSpPr>
            <a:spLocks noGrp="1"/>
          </p:cNvSpPr>
          <p:nvPr>
            <p:ph idx="1"/>
          </p:nvPr>
        </p:nvSpPr>
        <p:spPr/>
        <p:txBody>
          <a:bodyPr>
            <a:normAutofit fontScale="25000" lnSpcReduction="20000"/>
          </a:bodyPr>
          <a:lstStyle/>
          <a:p>
            <a:pPr>
              <a:lnSpc>
                <a:spcPts val="2100"/>
              </a:lnSpc>
            </a:pPr>
            <a:r>
              <a:rPr lang="en-ZA" sz="9600" b="0" dirty="0" smtClean="0"/>
              <a:t>Chapter 26 lists rewards and punishments at the national level. As a result of obedience, the nation will enjoy prosperity in regards to the land’s agriculture, political stability, security, and military successes (26:1-11). What we do NOT see here is the promise of prosperity to the individual for good deeds, or punishment for his sins in this life. Why? Israel was chosen to be </a:t>
            </a:r>
            <a:r>
              <a:rPr lang="he-IL" sz="9600" dirty="0" smtClean="0"/>
              <a:t>יהוה</a:t>
            </a:r>
            <a:r>
              <a:rPr lang="en-ZA" sz="9600" b="0" dirty="0" smtClean="0"/>
              <a:t> special nation among all the nations of the world. Once they entered the Promised Land, Israel would be judged as a nation, and they would be rewarded as a nation.</a:t>
            </a:r>
          </a:p>
          <a:p>
            <a:pPr>
              <a:lnSpc>
                <a:spcPts val="2100"/>
              </a:lnSpc>
            </a:pPr>
            <a:r>
              <a:rPr lang="en-ZA" sz="9600" b="1" i="1" dirty="0" smtClean="0">
                <a:solidFill>
                  <a:srgbClr val="C00000"/>
                </a:solidFill>
              </a:rPr>
              <a:t>Note: </a:t>
            </a:r>
            <a:r>
              <a:rPr lang="en-ZA" sz="9600" i="1" dirty="0" smtClean="0">
                <a:solidFill>
                  <a:srgbClr val="C00000"/>
                </a:solidFill>
              </a:rPr>
              <a:t>There are 13 verses of blessings and 30 verses of curses. </a:t>
            </a:r>
            <a:r>
              <a:rPr lang="en-ZA" sz="9600" b="0" i="1" dirty="0" smtClean="0">
                <a:solidFill>
                  <a:srgbClr val="C00000"/>
                </a:solidFill>
              </a:rPr>
              <a:t>The blessings are listed in a general fashion, while the curses are listed in much more detail. </a:t>
            </a:r>
            <a:r>
              <a:rPr lang="en-ZA" sz="9600" b="1" i="1" dirty="0" smtClean="0">
                <a:solidFill>
                  <a:srgbClr val="C00000"/>
                </a:solidFill>
              </a:rPr>
              <a:t>WHY? </a:t>
            </a:r>
            <a:r>
              <a:rPr lang="en-ZA" sz="9600" b="0" i="1" dirty="0" smtClean="0">
                <a:solidFill>
                  <a:srgbClr val="C00000"/>
                </a:solidFill>
              </a:rPr>
              <a:t>Once the Israelites were in the land, if they followed His statutes they would immediately enjoy the entire range of infinite blessings. </a:t>
            </a:r>
            <a:r>
              <a:rPr lang="en-ZA" sz="9600" i="1" dirty="0" smtClean="0">
                <a:solidFill>
                  <a:srgbClr val="C00000"/>
                </a:solidFill>
              </a:rPr>
              <a:t>BUT </a:t>
            </a:r>
            <a:r>
              <a:rPr lang="en-ZA" sz="9600" b="0" i="1" dirty="0" smtClean="0">
                <a:solidFill>
                  <a:srgbClr val="C00000"/>
                </a:solidFill>
              </a:rPr>
              <a:t>if they disobeyed and violated His covenant, the curses would begin to kick in….not all of them at once, but one by one. First they would suffer minor blows…health issues intended to deter them and make them repent. Crop failure would be next and so things would continue to deteriorate for them unless they repented as a people.</a:t>
            </a:r>
          </a:p>
          <a:p>
            <a:endParaRPr lang="en-ZA" dirty="0">
              <a:solidFill>
                <a:srgbClr val="C0000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12</a:t>
            </a:fld>
            <a:endParaRPr lang="en-ZA"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BLESSINGS</a:t>
            </a:r>
            <a:endParaRPr lang="en-ZA" dirty="0"/>
          </a:p>
        </p:txBody>
      </p:sp>
      <p:sp>
        <p:nvSpPr>
          <p:cNvPr id="3" name="Content Placeholder 2"/>
          <p:cNvSpPr>
            <a:spLocks noGrp="1"/>
          </p:cNvSpPr>
          <p:nvPr>
            <p:ph idx="1"/>
          </p:nvPr>
        </p:nvSpPr>
        <p:spPr>
          <a:xfrm>
            <a:off x="457200" y="1600200"/>
            <a:ext cx="8229600" cy="5257800"/>
          </a:xfrm>
        </p:spPr>
        <p:txBody>
          <a:bodyPr>
            <a:noAutofit/>
          </a:bodyPr>
          <a:lstStyle/>
          <a:p>
            <a:pPr>
              <a:lnSpc>
                <a:spcPts val="2300"/>
              </a:lnSpc>
            </a:pPr>
            <a:r>
              <a:rPr lang="en-US" b="1" i="1" dirty="0" smtClean="0">
                <a:solidFill>
                  <a:srgbClr val="004821"/>
                </a:solidFill>
              </a:rPr>
              <a:t>Leviticus 26:2-13 </a:t>
            </a:r>
            <a:r>
              <a:rPr lang="en-ZA" i="1" dirty="0" smtClean="0">
                <a:solidFill>
                  <a:srgbClr val="004821"/>
                </a:solidFill>
              </a:rPr>
              <a:t>‘Guard My Sabbaths and reverence My set-apart place. I am </a:t>
            </a:r>
            <a:r>
              <a:rPr lang="he-IL" i="1" dirty="0" smtClean="0">
                <a:solidFill>
                  <a:srgbClr val="004821"/>
                </a:solidFill>
              </a:rPr>
              <a:t>יהוה</a:t>
            </a:r>
            <a:r>
              <a:rPr lang="en-ZA" i="1" dirty="0" smtClean="0">
                <a:solidFill>
                  <a:srgbClr val="004821"/>
                </a:solidFill>
              </a:rPr>
              <a:t>. ‘If you walk in My laws and guard My commands, and shall do them, then I shall: </a:t>
            </a:r>
          </a:p>
          <a:p>
            <a:pPr marL="261938" indent="-261938">
              <a:lnSpc>
                <a:spcPts val="2300"/>
              </a:lnSpc>
              <a:buFont typeface="Arial" pitchFamily="34" charset="0"/>
              <a:buChar char="•"/>
            </a:pPr>
            <a:r>
              <a:rPr lang="en-ZA" i="1" dirty="0" smtClean="0">
                <a:solidFill>
                  <a:srgbClr val="004821"/>
                </a:solidFill>
              </a:rPr>
              <a:t>give you rain in its season, ... </a:t>
            </a:r>
            <a:r>
              <a:rPr lang="en-ZA" dirty="0" smtClean="0">
                <a:solidFill>
                  <a:schemeClr val="accent3">
                    <a:lumMod val="75000"/>
                  </a:schemeClr>
                </a:solidFill>
              </a:rPr>
              <a:t>perfect harvest</a:t>
            </a:r>
          </a:p>
          <a:p>
            <a:pPr marL="261938" indent="-261938">
              <a:lnSpc>
                <a:spcPts val="2300"/>
              </a:lnSpc>
              <a:buFont typeface="Arial" pitchFamily="34" charset="0"/>
              <a:buChar char="•"/>
            </a:pPr>
            <a:r>
              <a:rPr lang="en-ZA" i="1" dirty="0" smtClean="0">
                <a:solidFill>
                  <a:srgbClr val="004821"/>
                </a:solidFill>
              </a:rPr>
              <a:t>give peace in the land, ... </a:t>
            </a:r>
            <a:r>
              <a:rPr lang="en-ZA" dirty="0" smtClean="0">
                <a:solidFill>
                  <a:schemeClr val="accent3">
                    <a:lumMod val="75000"/>
                  </a:schemeClr>
                </a:solidFill>
              </a:rPr>
              <a:t>No dread or fear</a:t>
            </a:r>
            <a:endParaRPr lang="en-ZA" i="1" dirty="0" smtClean="0">
              <a:solidFill>
                <a:srgbClr val="004821"/>
              </a:solidFill>
            </a:endParaRPr>
          </a:p>
          <a:p>
            <a:pPr marL="261938" indent="-261938">
              <a:lnSpc>
                <a:spcPts val="2300"/>
              </a:lnSpc>
              <a:buFont typeface="Arial" pitchFamily="34" charset="0"/>
              <a:buChar char="•"/>
            </a:pPr>
            <a:r>
              <a:rPr lang="en-ZA" i="1" dirty="0" smtClean="0">
                <a:solidFill>
                  <a:srgbClr val="004821"/>
                </a:solidFill>
              </a:rPr>
              <a:t>clear the land of evil beasts, and not let the sword go through your land. ‘And you shall pursue your enemies, and they shall fall by the sword before you. ‘And five of you shall pursue a hundred, and a hundred of you pursue ten thousand. </a:t>
            </a:r>
          </a:p>
          <a:p>
            <a:pPr marL="261938" indent="-261938">
              <a:lnSpc>
                <a:spcPts val="2300"/>
              </a:lnSpc>
              <a:buFont typeface="Arial" pitchFamily="34" charset="0"/>
              <a:buChar char="•"/>
            </a:pPr>
            <a:r>
              <a:rPr lang="en-ZA" i="1" dirty="0" smtClean="0">
                <a:solidFill>
                  <a:srgbClr val="004821"/>
                </a:solidFill>
              </a:rPr>
              <a:t>turn to you and make you bear fruit, and shall increase you, and shall establish My covenant with you. ‘And you shall eat the old supply, and clear out the old because of the new.</a:t>
            </a:r>
          </a:p>
          <a:p>
            <a:pPr marL="261938" indent="-261938">
              <a:lnSpc>
                <a:spcPts val="2300"/>
              </a:lnSpc>
              <a:buFont typeface="Arial" pitchFamily="34" charset="0"/>
              <a:buChar char="•"/>
            </a:pPr>
            <a:r>
              <a:rPr lang="en-ZA" i="1" dirty="0" smtClean="0">
                <a:solidFill>
                  <a:srgbClr val="004821"/>
                </a:solidFill>
              </a:rPr>
              <a:t>set My Dwelling Place in your midst</a:t>
            </a:r>
          </a:p>
          <a:p>
            <a:pPr>
              <a:lnSpc>
                <a:spcPts val="2300"/>
              </a:lnSpc>
            </a:pPr>
            <a:r>
              <a:rPr lang="en-ZA" i="1" dirty="0" smtClean="0">
                <a:solidFill>
                  <a:srgbClr val="004821"/>
                </a:solidFill>
              </a:rPr>
              <a:t>‘I am </a:t>
            </a:r>
            <a:r>
              <a:rPr lang="he-IL" i="1" dirty="0" smtClean="0">
                <a:solidFill>
                  <a:srgbClr val="004821"/>
                </a:solidFill>
              </a:rPr>
              <a:t>יהוה</a:t>
            </a:r>
            <a:r>
              <a:rPr lang="en-ZA" i="1" dirty="0" smtClean="0">
                <a:solidFill>
                  <a:srgbClr val="004821"/>
                </a:solidFill>
              </a:rPr>
              <a:t> your Elohim, who brought you out of the land of </a:t>
            </a:r>
            <a:r>
              <a:rPr lang="en-ZA" i="1" dirty="0" err="1" smtClean="0">
                <a:solidFill>
                  <a:srgbClr val="004821"/>
                </a:solidFill>
              </a:rPr>
              <a:t>Mitsrayim</a:t>
            </a:r>
            <a:r>
              <a:rPr lang="en-ZA" i="1" dirty="0" smtClean="0">
                <a:solidFill>
                  <a:srgbClr val="004821"/>
                </a:solidFill>
              </a:rPr>
              <a:t>, from being their slaves. And I have broken the bars of your yoke and made you walk upright.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IMAGE OF THE FATHER</a:t>
            </a:r>
            <a:endParaRPr lang="en-ZA" dirty="0"/>
          </a:p>
        </p:txBody>
      </p:sp>
      <p:sp>
        <p:nvSpPr>
          <p:cNvPr id="3" name="Content Placeholder 2"/>
          <p:cNvSpPr>
            <a:spLocks noGrp="1"/>
          </p:cNvSpPr>
          <p:nvPr>
            <p:ph idx="1"/>
          </p:nvPr>
        </p:nvSpPr>
        <p:spPr>
          <a:xfrm>
            <a:off x="251520" y="1600200"/>
            <a:ext cx="8640960" cy="5257800"/>
          </a:xfrm>
        </p:spPr>
        <p:txBody>
          <a:bodyPr>
            <a:noAutofit/>
          </a:bodyPr>
          <a:lstStyle/>
          <a:p>
            <a:pPr algn="ctr">
              <a:lnSpc>
                <a:spcPts val="2100"/>
              </a:lnSpc>
            </a:pPr>
            <a:r>
              <a:rPr lang="en-ZA" i="1" dirty="0" smtClean="0">
                <a:solidFill>
                  <a:srgbClr val="004821"/>
                </a:solidFill>
              </a:rPr>
              <a:t>‘If you walk in My laws and guard My commands, and shall do them</a:t>
            </a:r>
            <a:r>
              <a:rPr lang="en-ZA" b="1" i="1" dirty="0" smtClean="0">
                <a:solidFill>
                  <a:srgbClr val="004821"/>
                </a:solidFill>
              </a:rPr>
              <a:t>, (Leviticus 26:3)</a:t>
            </a:r>
          </a:p>
          <a:p>
            <a:pPr algn="just">
              <a:lnSpc>
                <a:spcPts val="2100"/>
              </a:lnSpc>
            </a:pPr>
            <a:r>
              <a:rPr lang="en-ZA" b="0" dirty="0" smtClean="0"/>
              <a:t>The rabbis teach that contained in verse three is the crux of the whole Torah. If we walk in His Laws (integrate Torah into our lives), guard His commands (to keep or observe) and shall do them (carry out the </a:t>
            </a:r>
            <a:r>
              <a:rPr lang="en-ZA" b="0" dirty="0" err="1" smtClean="0"/>
              <a:t>mitzvot</a:t>
            </a:r>
            <a:r>
              <a:rPr lang="en-ZA" b="0" dirty="0" smtClean="0"/>
              <a:t>); then we reflect </a:t>
            </a:r>
            <a:r>
              <a:rPr lang="en-ZA" b="0" i="1" dirty="0" smtClean="0"/>
              <a:t>“</a:t>
            </a:r>
            <a:r>
              <a:rPr lang="en-ZA" b="0" i="1" dirty="0" err="1" smtClean="0"/>
              <a:t>Tzelem</a:t>
            </a:r>
            <a:r>
              <a:rPr lang="en-ZA" b="0" i="1" dirty="0" smtClean="0"/>
              <a:t> </a:t>
            </a:r>
            <a:r>
              <a:rPr lang="en-ZA" b="0" i="1" dirty="0" err="1" smtClean="0"/>
              <a:t>Elohim</a:t>
            </a:r>
            <a:r>
              <a:rPr lang="en-ZA" b="0" i="1" dirty="0" smtClean="0"/>
              <a:t>”, the “Image of </a:t>
            </a:r>
            <a:r>
              <a:rPr lang="en-ZA" b="0" i="1" dirty="0" err="1" smtClean="0"/>
              <a:t>Elohim</a:t>
            </a:r>
            <a:r>
              <a:rPr lang="en-ZA" b="0" i="1" dirty="0" smtClean="0"/>
              <a:t>”. </a:t>
            </a:r>
          </a:p>
          <a:p>
            <a:pPr>
              <a:lnSpc>
                <a:spcPts val="2100"/>
              </a:lnSpc>
            </a:pPr>
            <a:r>
              <a:rPr lang="en-ZA" b="0" dirty="0" smtClean="0"/>
              <a:t>Paul taught in </a:t>
            </a:r>
            <a:r>
              <a:rPr lang="en-ZA" b="1" i="1" dirty="0" smtClean="0">
                <a:solidFill>
                  <a:srgbClr val="004821"/>
                </a:solidFill>
              </a:rPr>
              <a:t>Colossians 1:9-15: </a:t>
            </a:r>
            <a:r>
              <a:rPr lang="en-ZA" i="1" dirty="0" smtClean="0">
                <a:solidFill>
                  <a:srgbClr val="004821"/>
                </a:solidFill>
              </a:rPr>
              <a:t>That is also why we ... have not ceased praying for you, and asking that you be filled with the knowledge of His desire in all wisdom and spiritual understanding, to walk worthily of the Master, pleasing all, bearing fruit in every good work and increasing in the knowledge of Elohim, being empowered with all power, according to the might of His esteem, for all endurance and patience with joy, giving thanks to the Father who has made us fit to share in the inheritance of the set-apart ones in the light, who has delivered us from the authority of darkness and transferred us into the reign of the Son of His love, in whom we have redemption through His blood, the forgiveness of sins, who is the likeness of the invisible Elohim, the first-born of all creation.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OBEDIENCE</a:t>
            </a:r>
            <a:endParaRPr lang="en-ZA" dirty="0"/>
          </a:p>
        </p:txBody>
      </p:sp>
      <p:sp>
        <p:nvSpPr>
          <p:cNvPr id="3" name="Content Placeholder 2"/>
          <p:cNvSpPr>
            <a:spLocks noGrp="1"/>
          </p:cNvSpPr>
          <p:nvPr>
            <p:ph idx="1"/>
          </p:nvPr>
        </p:nvSpPr>
        <p:spPr>
          <a:xfrm>
            <a:off x="457200" y="1600200"/>
            <a:ext cx="8229600" cy="5257800"/>
          </a:xfrm>
        </p:spPr>
        <p:txBody>
          <a:bodyPr>
            <a:normAutofit fontScale="85000" lnSpcReduction="20000"/>
          </a:bodyPr>
          <a:lstStyle/>
          <a:p>
            <a:pPr algn="ctr"/>
            <a:r>
              <a:rPr lang="en-ZA" sz="2800" i="1" dirty="0" smtClean="0">
                <a:solidFill>
                  <a:srgbClr val="004821"/>
                </a:solidFill>
              </a:rPr>
              <a:t>And we know that all matters work together for good to those who love Elohim, to those who are called according to His purpose. Because those whom He knew beforehand, He also ordained beforehand to be conformed to the likeness of His Son, for Him to be the first-born among many brothers. And whom He ordained beforehand, these He also called, and whom He called, these He also declared right. And whom He declared right, these He also esteemed. </a:t>
            </a:r>
            <a:r>
              <a:rPr lang="en-ZA" sz="2800" b="1" i="1" dirty="0" smtClean="0">
                <a:solidFill>
                  <a:srgbClr val="004821"/>
                </a:solidFill>
              </a:rPr>
              <a:t>(Romans 8:28-30)</a:t>
            </a:r>
          </a:p>
          <a:p>
            <a:pPr algn="ctr"/>
            <a:r>
              <a:rPr lang="en-ZA" sz="2800" i="1" dirty="0" smtClean="0">
                <a:solidFill>
                  <a:srgbClr val="004821"/>
                </a:solidFill>
              </a:rPr>
              <a:t>Now </a:t>
            </a:r>
            <a:r>
              <a:rPr lang="he-IL" sz="2800" i="1" dirty="0" smtClean="0">
                <a:solidFill>
                  <a:srgbClr val="004821"/>
                </a:solidFill>
              </a:rPr>
              <a:t>יהוה</a:t>
            </a:r>
            <a:r>
              <a:rPr lang="en-ZA" sz="2800" i="1" dirty="0" smtClean="0">
                <a:solidFill>
                  <a:srgbClr val="004821"/>
                </a:solidFill>
              </a:rPr>
              <a:t> is the Spirit, and where the Spirit of </a:t>
            </a:r>
            <a:r>
              <a:rPr lang="he-IL" sz="2800" i="1" dirty="0" smtClean="0">
                <a:solidFill>
                  <a:srgbClr val="004821"/>
                </a:solidFill>
              </a:rPr>
              <a:t>יהוה</a:t>
            </a:r>
            <a:r>
              <a:rPr lang="en-ZA" sz="2800" i="1" dirty="0" smtClean="0">
                <a:solidFill>
                  <a:srgbClr val="004821"/>
                </a:solidFill>
              </a:rPr>
              <a:t> is, there is freedom. And we all, as with unveiled face we see as in a mirror the esteem of </a:t>
            </a:r>
            <a:r>
              <a:rPr lang="he-IL" sz="2800" i="1" dirty="0" smtClean="0">
                <a:solidFill>
                  <a:srgbClr val="004821"/>
                </a:solidFill>
              </a:rPr>
              <a:t>יהוה</a:t>
            </a:r>
            <a:r>
              <a:rPr lang="en-ZA" sz="2800" i="1" dirty="0" smtClean="0">
                <a:solidFill>
                  <a:srgbClr val="004821"/>
                </a:solidFill>
              </a:rPr>
              <a:t>, are being transformed into the same likeness from esteem to esteem, as from </a:t>
            </a:r>
            <a:r>
              <a:rPr lang="he-IL" sz="2800" i="1" dirty="0" smtClean="0">
                <a:solidFill>
                  <a:srgbClr val="004821"/>
                </a:solidFill>
              </a:rPr>
              <a:t>יהוה</a:t>
            </a:r>
            <a:r>
              <a:rPr lang="en-US" sz="2800" i="1" dirty="0" smtClean="0">
                <a:solidFill>
                  <a:srgbClr val="004821"/>
                </a:solidFill>
              </a:rPr>
              <a:t>, the Spirit. </a:t>
            </a:r>
            <a:r>
              <a:rPr lang="en-US" sz="2800" b="1" i="1" dirty="0" smtClean="0">
                <a:solidFill>
                  <a:srgbClr val="004821"/>
                </a:solidFill>
              </a:rPr>
              <a:t>(2 Corinthians 3:17-18)</a:t>
            </a:r>
          </a:p>
          <a:p>
            <a:r>
              <a:rPr lang="en-ZA" sz="2800" b="0" dirty="0" smtClean="0"/>
              <a:t>So in obedience we, not only receive the blessings of our Creator and Abba, we begin to be transformed into His Son’s Image, which is His Image. </a:t>
            </a:r>
            <a:r>
              <a:rPr lang="he-IL" sz="2800" dirty="0" smtClean="0"/>
              <a:t>יהושע</a:t>
            </a:r>
            <a:r>
              <a:rPr lang="en-ZA" sz="2800" b="0" dirty="0" smtClean="0"/>
              <a:t> is the image and likeness of </a:t>
            </a:r>
            <a:r>
              <a:rPr lang="he-IL" sz="2800" dirty="0" smtClean="0"/>
              <a:t>יהוה</a:t>
            </a:r>
            <a:r>
              <a:rPr lang="en-ZA" sz="2800" b="0" dirty="0" smtClean="0"/>
              <a:t>. He is the physical manifestation of </a:t>
            </a:r>
            <a:r>
              <a:rPr lang="en-ZA" sz="2800" b="0" dirty="0" err="1" smtClean="0"/>
              <a:t>Elohim</a:t>
            </a:r>
            <a:r>
              <a:rPr lang="en-ZA" sz="2800" b="0" dirty="0" smtClean="0"/>
              <a:t> on this earth. </a:t>
            </a:r>
          </a:p>
          <a:p>
            <a:endParaRPr lang="en-ZA" sz="2400" b="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RAIN</a:t>
            </a:r>
            <a:endParaRPr lang="en-ZA" dirty="0"/>
          </a:p>
        </p:txBody>
      </p:sp>
      <p:sp>
        <p:nvSpPr>
          <p:cNvPr id="3" name="Content Placeholder 2"/>
          <p:cNvSpPr>
            <a:spLocks noGrp="1"/>
          </p:cNvSpPr>
          <p:nvPr>
            <p:ph idx="1"/>
          </p:nvPr>
        </p:nvSpPr>
        <p:spPr/>
        <p:txBody>
          <a:bodyPr>
            <a:noAutofit/>
          </a:bodyPr>
          <a:lstStyle/>
          <a:p>
            <a:pPr algn="ctr">
              <a:lnSpc>
                <a:spcPts val="2200"/>
              </a:lnSpc>
            </a:pPr>
            <a:r>
              <a:rPr lang="en-ZA" i="1" dirty="0" smtClean="0">
                <a:solidFill>
                  <a:srgbClr val="004821"/>
                </a:solidFill>
              </a:rPr>
              <a:t>then I shall give you rain in its season, and the land shall yield its crops, and the trees of the field yield their fruit. </a:t>
            </a:r>
            <a:r>
              <a:rPr lang="en-ZA" b="1" i="1" dirty="0" smtClean="0">
                <a:solidFill>
                  <a:srgbClr val="004821"/>
                </a:solidFill>
              </a:rPr>
              <a:t>(Leviticus 26:4)</a:t>
            </a:r>
          </a:p>
          <a:p>
            <a:pPr>
              <a:lnSpc>
                <a:spcPts val="2200"/>
              </a:lnSpc>
            </a:pPr>
            <a:r>
              <a:rPr lang="en-ZA" b="0" dirty="0" smtClean="0"/>
              <a:t>Rain was and still is very important to any land. Rain is necessary at pertinent times for the crops, but if it rains out of season it can wash away the crops or make it hard to plant, harvest, etc. </a:t>
            </a:r>
          </a:p>
          <a:p>
            <a:pPr marL="261938" indent="-261938">
              <a:lnSpc>
                <a:spcPts val="2200"/>
              </a:lnSpc>
              <a:buFont typeface="Arial" pitchFamily="34" charset="0"/>
              <a:buChar char="•"/>
            </a:pPr>
            <a:r>
              <a:rPr lang="en-ZA" b="1" dirty="0" smtClean="0"/>
              <a:t>Rain </a:t>
            </a:r>
            <a:r>
              <a:rPr lang="en-ZA" b="0" dirty="0" smtClean="0"/>
              <a:t>– symbolic of the teaching of the Torah</a:t>
            </a:r>
          </a:p>
          <a:p>
            <a:pPr marL="261938" indent="-261938">
              <a:lnSpc>
                <a:spcPts val="2200"/>
              </a:lnSpc>
              <a:buFont typeface="Arial" pitchFamily="34" charset="0"/>
              <a:buChar char="•"/>
            </a:pPr>
            <a:r>
              <a:rPr lang="en-ZA" b="1" dirty="0" smtClean="0"/>
              <a:t>Trees </a:t>
            </a:r>
            <a:r>
              <a:rPr lang="en-ZA" b="0" dirty="0" smtClean="0"/>
              <a:t>– sometimes a symbol for people</a:t>
            </a:r>
          </a:p>
          <a:p>
            <a:pPr marL="261938" indent="-261938">
              <a:lnSpc>
                <a:spcPts val="2200"/>
              </a:lnSpc>
              <a:buFont typeface="Arial" pitchFamily="34" charset="0"/>
              <a:buChar char="•"/>
            </a:pPr>
            <a:r>
              <a:rPr lang="en-ZA" b="1" dirty="0" smtClean="0"/>
              <a:t>The field </a:t>
            </a:r>
            <a:r>
              <a:rPr lang="en-ZA" b="0" dirty="0" smtClean="0"/>
              <a:t>– the world where the seeds are planted</a:t>
            </a:r>
          </a:p>
          <a:p>
            <a:pPr marL="261938" indent="-261938">
              <a:lnSpc>
                <a:spcPts val="2200"/>
              </a:lnSpc>
              <a:buFont typeface="Arial" pitchFamily="34" charset="0"/>
              <a:buChar char="•"/>
            </a:pPr>
            <a:r>
              <a:rPr lang="en-ZA" b="1" dirty="0" smtClean="0"/>
              <a:t>Frui</a:t>
            </a:r>
            <a:r>
              <a:rPr lang="en-ZA" b="0" dirty="0" smtClean="0"/>
              <a:t>t – our works (righteousness)</a:t>
            </a:r>
          </a:p>
          <a:p>
            <a:pPr marL="261938" indent="-261938">
              <a:lnSpc>
                <a:spcPts val="2200"/>
              </a:lnSpc>
              <a:buFont typeface="Arial" pitchFamily="34" charset="0"/>
              <a:buChar char="•"/>
            </a:pPr>
            <a:r>
              <a:rPr lang="en-ZA" b="1" dirty="0" smtClean="0"/>
              <a:t>In season </a:t>
            </a:r>
            <a:r>
              <a:rPr lang="en-ZA" b="0" dirty="0" smtClean="0"/>
              <a:t>– the times when He meets with us during Shabbat/festivals. </a:t>
            </a:r>
          </a:p>
          <a:p>
            <a:pPr>
              <a:lnSpc>
                <a:spcPts val="2200"/>
              </a:lnSpc>
            </a:pPr>
            <a:r>
              <a:rPr lang="en-ZA" b="0" dirty="0" smtClean="0"/>
              <a:t>We can paraphrase Leviticus 26:4 to this:</a:t>
            </a:r>
          </a:p>
          <a:p>
            <a:pPr>
              <a:lnSpc>
                <a:spcPts val="2200"/>
              </a:lnSpc>
            </a:pPr>
            <a:r>
              <a:rPr lang="en-ZA" b="0" i="1" dirty="0" smtClean="0">
                <a:solidFill>
                  <a:srgbClr val="C00000"/>
                </a:solidFill>
              </a:rPr>
              <a:t>Then I will teach you Torah (rain) when I meet with you during Shabbat and My feast days (in season). The people (trees) who have received the seed (the field) will produce righteousness (fruit).</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16</a:t>
            </a:fld>
            <a:endParaRPr lang="en-ZA"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WILD ANIMALS</a:t>
            </a:r>
            <a:endParaRPr lang="en-ZA" dirty="0"/>
          </a:p>
        </p:txBody>
      </p:sp>
      <p:sp>
        <p:nvSpPr>
          <p:cNvPr id="3" name="Content Placeholder 2"/>
          <p:cNvSpPr>
            <a:spLocks noGrp="1"/>
          </p:cNvSpPr>
          <p:nvPr>
            <p:ph idx="1"/>
          </p:nvPr>
        </p:nvSpPr>
        <p:spPr>
          <a:xfrm>
            <a:off x="457200" y="1600200"/>
            <a:ext cx="8229600" cy="5257800"/>
          </a:xfrm>
        </p:spPr>
        <p:txBody>
          <a:bodyPr>
            <a:noAutofit/>
          </a:bodyPr>
          <a:lstStyle/>
          <a:p>
            <a:pPr algn="ctr">
              <a:lnSpc>
                <a:spcPts val="2300"/>
              </a:lnSpc>
            </a:pPr>
            <a:r>
              <a:rPr lang="en-ZA" i="1" dirty="0" smtClean="0">
                <a:solidFill>
                  <a:srgbClr val="004821"/>
                </a:solidFill>
              </a:rPr>
              <a:t>‘And I shall give peace in the land, and you shall lie down and no one make you afraid. And I shall clear the land of evil beasts, and not let the sword go through your land</a:t>
            </a:r>
            <a:r>
              <a:rPr lang="en-ZA" b="1" i="1" dirty="0" smtClean="0">
                <a:solidFill>
                  <a:srgbClr val="004821"/>
                </a:solidFill>
              </a:rPr>
              <a:t>. (Leviticus 26:6)</a:t>
            </a:r>
          </a:p>
          <a:p>
            <a:pPr>
              <a:lnSpc>
                <a:spcPts val="2300"/>
              </a:lnSpc>
            </a:pPr>
            <a:r>
              <a:rPr lang="en-US" sz="2400" b="0" dirty="0" smtClean="0"/>
              <a:t>After the creation, when the world was filled with evil and dangerous animals, it was described by the verse, </a:t>
            </a:r>
            <a:r>
              <a:rPr lang="en-ZA" sz="2400" b="0" i="1" dirty="0" smtClean="0">
                <a:solidFill>
                  <a:srgbClr val="C00000"/>
                </a:solidFill>
              </a:rPr>
              <a:t>Genesis 1:31 AMP  And God saw everything that He had made, and behold, it was very good (suitable, pleasant) and He approved it completely.. </a:t>
            </a:r>
            <a:r>
              <a:rPr lang="en-US" sz="2400" b="0" dirty="0" smtClean="0"/>
              <a:t>This means that even a ferocious animals have a role to fulfill in this world? What is the point of a promise to remove them? </a:t>
            </a:r>
            <a:endParaRPr lang="en-ZA" sz="2400" b="0" dirty="0" smtClean="0"/>
          </a:p>
          <a:p>
            <a:pPr algn="ctr">
              <a:lnSpc>
                <a:spcPts val="2300"/>
              </a:lnSpc>
            </a:pPr>
            <a:r>
              <a:rPr lang="en-ZA" i="1" dirty="0" smtClean="0">
                <a:solidFill>
                  <a:srgbClr val="004821"/>
                </a:solidFill>
              </a:rPr>
              <a:t>And a wolf shall dwell with the lamb, and a leopard lie down with the young goat, and the calf and the young lion and the fatling together, and a little child leads them. And cow and bear shall feed, their young ones lie down together, and a lion eat straw like an ox. And the nursing child shall play by the cobra’s hole, and the weaned child shall put his hand in the adder’s den. </a:t>
            </a:r>
          </a:p>
          <a:p>
            <a:pPr algn="ctr">
              <a:lnSpc>
                <a:spcPts val="2300"/>
              </a:lnSpc>
            </a:pPr>
            <a:r>
              <a:rPr lang="en-ZA" b="1" i="1" dirty="0" smtClean="0">
                <a:solidFill>
                  <a:srgbClr val="004821"/>
                </a:solidFill>
              </a:rPr>
              <a:t>(Isaiah 11:6-8)</a:t>
            </a:r>
          </a:p>
          <a:p>
            <a:endParaRPr lang="en-ZA" dirty="0"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NUMBERS DO MATTER</a:t>
            </a:r>
            <a:endParaRPr lang="en-ZA" dirty="0"/>
          </a:p>
        </p:txBody>
      </p:sp>
      <p:sp>
        <p:nvSpPr>
          <p:cNvPr id="3" name="Content Placeholder 2"/>
          <p:cNvSpPr>
            <a:spLocks noGrp="1"/>
          </p:cNvSpPr>
          <p:nvPr>
            <p:ph idx="1"/>
          </p:nvPr>
        </p:nvSpPr>
        <p:spPr/>
        <p:txBody>
          <a:bodyPr>
            <a:normAutofit fontScale="25000" lnSpcReduction="20000"/>
          </a:bodyPr>
          <a:lstStyle/>
          <a:p>
            <a:pPr algn="ctr">
              <a:lnSpc>
                <a:spcPts val="2200"/>
              </a:lnSpc>
            </a:pPr>
            <a:r>
              <a:rPr lang="en-ZA" sz="9600" i="1" dirty="0" smtClean="0">
                <a:solidFill>
                  <a:srgbClr val="004821"/>
                </a:solidFill>
              </a:rPr>
              <a:t>‘And you shall pursue your enemies, and they shall fall by the sword before you. ‘And five of you shall pursue a hundred, and a hundred of you pursue ten thousand. And your enemies shall fall by the sword before you. </a:t>
            </a:r>
            <a:r>
              <a:rPr lang="en-ZA" sz="9600" b="1" i="1" dirty="0" smtClean="0">
                <a:solidFill>
                  <a:srgbClr val="004821"/>
                </a:solidFill>
              </a:rPr>
              <a:t>(Leviticus 26:7-8)</a:t>
            </a:r>
          </a:p>
          <a:p>
            <a:pPr>
              <a:lnSpc>
                <a:spcPts val="2200"/>
              </a:lnSpc>
            </a:pPr>
            <a:r>
              <a:rPr lang="en-ZA" sz="9600" dirty="0" smtClean="0"/>
              <a:t>Math scholars will notice right off that these are not the same ratios. Five to 100 would be 1 chasing 20 enemies, yet 100 to 10,000 would be 1 chasing 100 enemies. Why the difference? </a:t>
            </a:r>
          </a:p>
          <a:p>
            <a:pPr>
              <a:lnSpc>
                <a:spcPts val="2200"/>
              </a:lnSpc>
            </a:pPr>
            <a:r>
              <a:rPr lang="en-ZA" sz="9600" dirty="0" smtClean="0"/>
              <a:t>The rabbis have taught that this means when we are keeping Torah together in unity, what is accomplished will increase exponentially over when only a few are together keeping Torah. I expect that this concept will become more and more obvious as the body of Messiah (Judah plus Ephraim) continues to come together. The power of the Spirit will increase exponentially. It is my belief that we will also see more miracles and physical healings as the broken pieces of the body of Messiah are put back together.</a:t>
            </a:r>
          </a:p>
          <a:p>
            <a:pPr algn="ctr">
              <a:lnSpc>
                <a:spcPts val="2200"/>
              </a:lnSpc>
            </a:pPr>
            <a:r>
              <a:rPr lang="en-ZA" sz="9600" i="1" dirty="0" smtClean="0">
                <a:solidFill>
                  <a:srgbClr val="004821"/>
                </a:solidFill>
              </a:rPr>
              <a:t>See how good and how pleasant it is for brothers to dwell together in unity – </a:t>
            </a:r>
            <a:r>
              <a:rPr lang="en-ZA" sz="9600" b="1" i="1" dirty="0" smtClean="0">
                <a:solidFill>
                  <a:srgbClr val="004821"/>
                </a:solidFill>
              </a:rPr>
              <a:t>(Psalms 133:1)</a:t>
            </a:r>
          </a:p>
          <a:p>
            <a:endParaRPr lang="en-ZA" dirty="0" smtClean="0"/>
          </a:p>
          <a:p>
            <a:pPr algn="ctr"/>
            <a:endParaRPr lang="en-ZA" i="1" dirty="0" smtClean="0">
              <a:solidFill>
                <a:srgbClr val="004821"/>
              </a:solidFill>
            </a:endParaRPr>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18</a:t>
            </a:fld>
            <a:endParaRPr lang="en-ZA"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TWO APPROACHES</a:t>
            </a:r>
            <a:endParaRPr lang="en-ZA" dirty="0"/>
          </a:p>
        </p:txBody>
      </p:sp>
      <p:sp>
        <p:nvSpPr>
          <p:cNvPr id="3" name="Content Placeholder 2"/>
          <p:cNvSpPr>
            <a:spLocks noGrp="1"/>
          </p:cNvSpPr>
          <p:nvPr>
            <p:ph idx="1"/>
          </p:nvPr>
        </p:nvSpPr>
        <p:spPr/>
        <p:txBody>
          <a:bodyPr>
            <a:normAutofit/>
          </a:bodyPr>
          <a:lstStyle/>
          <a:p>
            <a:pPr marL="457200" indent="-457200">
              <a:buFont typeface="+mj-lt"/>
              <a:buAutoNum type="arabicPeriod"/>
            </a:pPr>
            <a:r>
              <a:rPr lang="en-US" dirty="0" smtClean="0"/>
              <a:t>Rabbi Shimon explains that the animals will no longer do any harm. He feels that the best praise of the Almighty is when the animals continue to exist but no longer do any damage. The approach of Rabbi Shimon is based on a desire to retain the completeness of the creation whilst still giving priority to the safety of humanity, the people who were created in God's image.</a:t>
            </a:r>
          </a:p>
          <a:p>
            <a:pPr marL="457200" indent="-457200">
              <a:buFont typeface="+mj-lt"/>
              <a:buAutoNum type="arabicPeriod"/>
            </a:pPr>
            <a:endParaRPr lang="en-US" dirty="0" smtClean="0"/>
          </a:p>
          <a:p>
            <a:pPr marL="457200" indent="-457200">
              <a:buFont typeface="+mj-lt"/>
              <a:buAutoNum type="arabicPeriod"/>
            </a:pPr>
            <a:r>
              <a:rPr lang="en-US" dirty="0" smtClean="0"/>
              <a:t>Rabbi </a:t>
            </a:r>
            <a:r>
              <a:rPr lang="en-US" dirty="0" err="1" smtClean="0"/>
              <a:t>Yehuda</a:t>
            </a:r>
            <a:r>
              <a:rPr lang="en-US" dirty="0" smtClean="0"/>
              <a:t> feels that as long as mankind is in danger the world is still missing something. Wild animals are suitable for the current state of the world, and this temporary situation can indeed be described by the verse, He expects evil animals to be destroyed, and any other possibility seems to him a fantasy, not part of the Divine plan.</a:t>
            </a:r>
            <a:endParaRPr lang="en-ZA"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ZA" dirty="0" smtClean="0"/>
              <a:t>RECOGNITION</a:t>
            </a:r>
            <a:endParaRPr lang="en-ZA" dirty="0"/>
          </a:p>
        </p:txBody>
      </p:sp>
      <p:sp>
        <p:nvSpPr>
          <p:cNvPr id="5" name="Content Placeholder 4"/>
          <p:cNvSpPr>
            <a:spLocks noGrp="1"/>
          </p:cNvSpPr>
          <p:nvPr>
            <p:ph idx="1"/>
          </p:nvPr>
        </p:nvSpPr>
        <p:spPr/>
        <p:txBody>
          <a:bodyPr>
            <a:normAutofit fontScale="25000" lnSpcReduction="20000"/>
          </a:bodyPr>
          <a:lstStyle/>
          <a:p>
            <a:pPr algn="ctr">
              <a:lnSpc>
                <a:spcPts val="2200"/>
              </a:lnSpc>
            </a:pPr>
            <a:r>
              <a:rPr lang="en-ZA" sz="9600" b="1" dirty="0" smtClean="0"/>
              <a:t>THE MESSIANIC PROPHECY BIBLE PROJECT</a:t>
            </a:r>
          </a:p>
          <a:p>
            <a:pPr>
              <a:lnSpc>
                <a:spcPts val="2200"/>
              </a:lnSpc>
            </a:pPr>
            <a:r>
              <a:rPr lang="en-ZA" sz="9600" i="1" dirty="0" smtClean="0">
                <a:solidFill>
                  <a:srgbClr val="004821"/>
                </a:solidFill>
              </a:rPr>
              <a:t>http://www.messianicbible.com</a:t>
            </a:r>
          </a:p>
          <a:p>
            <a:pPr>
              <a:lnSpc>
                <a:spcPts val="2200"/>
              </a:lnSpc>
            </a:pPr>
            <a:endParaRPr lang="en-ZA" sz="9600" dirty="0" smtClean="0"/>
          </a:p>
          <a:p>
            <a:pPr algn="ctr">
              <a:lnSpc>
                <a:spcPts val="2200"/>
              </a:lnSpc>
            </a:pPr>
            <a:r>
              <a:rPr lang="en-ZA" sz="9600" b="1" dirty="0" smtClean="0"/>
              <a:t>HEAR O ISRAEL </a:t>
            </a:r>
          </a:p>
          <a:p>
            <a:pPr>
              <a:lnSpc>
                <a:spcPts val="2200"/>
              </a:lnSpc>
            </a:pPr>
            <a:r>
              <a:rPr lang="en-ZA" sz="9600" i="1" dirty="0" smtClean="0">
                <a:solidFill>
                  <a:srgbClr val="004821"/>
                </a:solidFill>
              </a:rPr>
              <a:t>www.hearoisrael.org</a:t>
            </a:r>
          </a:p>
          <a:p>
            <a:pPr>
              <a:lnSpc>
                <a:spcPts val="2200"/>
              </a:lnSpc>
            </a:pPr>
            <a:endParaRPr lang="en-ZA" sz="9600" dirty="0" smtClean="0"/>
          </a:p>
          <a:p>
            <a:pPr algn="ctr">
              <a:lnSpc>
                <a:spcPts val="2200"/>
              </a:lnSpc>
            </a:pPr>
            <a:r>
              <a:rPr lang="en-ZA" sz="9600" b="1" dirty="0" smtClean="0"/>
              <a:t>SHEEPFOLD GLEANINGS WRITTEN BY JULIE PARKER</a:t>
            </a:r>
            <a:endParaRPr lang="en-ZA" sz="9600" b="1" dirty="0" smtClean="0">
              <a:hlinkClick r:id="rId2"/>
            </a:endParaRPr>
          </a:p>
          <a:p>
            <a:pPr>
              <a:lnSpc>
                <a:spcPts val="2200"/>
              </a:lnSpc>
            </a:pPr>
            <a:r>
              <a:rPr lang="en-ZA" sz="9600" i="1" dirty="0" smtClean="0">
                <a:solidFill>
                  <a:srgbClr val="004821"/>
                </a:solidFill>
              </a:rPr>
              <a:t>www.sheepfoldgleanings.com</a:t>
            </a:r>
          </a:p>
          <a:p>
            <a:pPr>
              <a:lnSpc>
                <a:spcPts val="2200"/>
              </a:lnSpc>
            </a:pPr>
            <a:endParaRPr lang="en-ZA" sz="9600" dirty="0" smtClean="0"/>
          </a:p>
          <a:p>
            <a:pPr algn="ctr">
              <a:lnSpc>
                <a:spcPts val="2200"/>
              </a:lnSpc>
            </a:pPr>
            <a:r>
              <a:rPr lang="en-ZA" sz="9600" b="1" dirty="0" smtClean="0"/>
              <a:t>MESSIANIC ISRAEL ALLIANCE</a:t>
            </a:r>
          </a:p>
          <a:p>
            <a:pPr>
              <a:lnSpc>
                <a:spcPts val="2200"/>
              </a:lnSpc>
            </a:pPr>
            <a:r>
              <a:rPr lang="en-ZA" sz="9600" i="1" dirty="0" smtClean="0">
                <a:solidFill>
                  <a:srgbClr val="004821"/>
                </a:solidFill>
              </a:rPr>
              <a:t>http://www.messianicisrael.com</a:t>
            </a:r>
          </a:p>
          <a:p>
            <a:pPr>
              <a:lnSpc>
                <a:spcPts val="2200"/>
              </a:lnSpc>
            </a:pPr>
            <a:endParaRPr lang="en-ZA" sz="9600" dirty="0" smtClean="0"/>
          </a:p>
          <a:p>
            <a:pPr algn="ctr">
              <a:lnSpc>
                <a:spcPts val="2200"/>
              </a:lnSpc>
            </a:pPr>
            <a:r>
              <a:rPr lang="en-ZA" sz="9600" b="1" dirty="0" smtClean="0"/>
              <a:t>AZAMRA TORAH FOR OUR TIME – RABBI AVRAHAM GREENBAUM</a:t>
            </a:r>
          </a:p>
          <a:p>
            <a:pPr>
              <a:lnSpc>
                <a:spcPts val="2200"/>
              </a:lnSpc>
            </a:pPr>
            <a:r>
              <a:rPr lang="en-ZA" sz="9600" i="1" dirty="0" smtClean="0">
                <a:solidFill>
                  <a:srgbClr val="004821"/>
                </a:solidFill>
              </a:rPr>
              <a:t>http://www.azamra.org</a:t>
            </a:r>
          </a:p>
          <a:p>
            <a:pPr>
              <a:lnSpc>
                <a:spcPts val="2200"/>
              </a:lnSpc>
            </a:pPr>
            <a:endParaRPr lang="en-ZA" dirty="0"/>
          </a:p>
        </p:txBody>
      </p:sp>
      <p:sp>
        <p:nvSpPr>
          <p:cNvPr id="3" name="Slide Number Placeholder 2"/>
          <p:cNvSpPr>
            <a:spLocks noGrp="1"/>
          </p:cNvSpPr>
          <p:nvPr>
            <p:ph type="sldNum" sz="quarter" idx="12"/>
          </p:nvPr>
        </p:nvSpPr>
        <p:spPr/>
        <p:txBody>
          <a:bodyPr/>
          <a:lstStyle/>
          <a:p>
            <a:pPr>
              <a:defRPr/>
            </a:pPr>
            <a:fld id="{E81DA09B-A993-411C-A6BC-479434076786}" type="slidenum">
              <a:rPr lang="en-ZA" smtClean="0"/>
              <a:pPr>
                <a:defRPr/>
              </a:pPr>
              <a:t>2</a:t>
            </a:fld>
            <a:endParaRPr lang="en-ZA"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NOT TO BE DEFILED</a:t>
            </a:r>
            <a:endParaRPr lang="en-ZA" dirty="0"/>
          </a:p>
        </p:txBody>
      </p:sp>
      <p:sp>
        <p:nvSpPr>
          <p:cNvPr id="3" name="Content Placeholder 2"/>
          <p:cNvSpPr>
            <a:spLocks noGrp="1"/>
          </p:cNvSpPr>
          <p:nvPr>
            <p:ph idx="1"/>
          </p:nvPr>
        </p:nvSpPr>
        <p:spPr>
          <a:xfrm>
            <a:off x="457200" y="1600200"/>
            <a:ext cx="8229600" cy="5257800"/>
          </a:xfrm>
        </p:spPr>
        <p:txBody>
          <a:bodyPr>
            <a:noAutofit/>
          </a:bodyPr>
          <a:lstStyle/>
          <a:p>
            <a:pPr algn="ctr"/>
            <a:r>
              <a:rPr lang="en-ZA" b="1" i="1" dirty="0" smtClean="0">
                <a:solidFill>
                  <a:srgbClr val="004821"/>
                </a:solidFill>
              </a:rPr>
              <a:t>Leviticus 26:14-34</a:t>
            </a:r>
            <a:r>
              <a:rPr lang="en-ZA" i="1" dirty="0" smtClean="0">
                <a:solidFill>
                  <a:srgbClr val="004821"/>
                </a:solidFill>
              </a:rPr>
              <a:t> ‘But if you do not obey Me, and do not do all these commands, ....</a:t>
            </a:r>
          </a:p>
          <a:p>
            <a:pPr>
              <a:lnSpc>
                <a:spcPts val="2400"/>
              </a:lnSpc>
            </a:pPr>
            <a:r>
              <a:rPr lang="he-IL" i="1" dirty="0" smtClean="0"/>
              <a:t>יהוה</a:t>
            </a:r>
            <a:r>
              <a:rPr lang="en-ZA" sz="2400" b="0" i="1" dirty="0" smtClean="0"/>
              <a:t> very clearly lays out five levels of </a:t>
            </a:r>
            <a:r>
              <a:rPr lang="en-ZA" sz="2400" b="0" dirty="0" smtClean="0"/>
              <a:t>warnings to help us see the error of our ways and to draw us back to Him with a repentant heart. If we ignore </a:t>
            </a:r>
            <a:r>
              <a:rPr lang="he-IL" dirty="0" smtClean="0"/>
              <a:t>יהוה</a:t>
            </a:r>
            <a:r>
              <a:rPr lang="en-ZA" sz="2400" b="0" dirty="0" smtClean="0"/>
              <a:t>’s words we will be a scattered people among the Nations; a people not listening to Him and a people who turned their backs on His ways. Only when the Land lay desolate and was cleared of disobedience could it finally enjoy its Sabbath years.</a:t>
            </a:r>
          </a:p>
          <a:p>
            <a:pPr>
              <a:lnSpc>
                <a:spcPts val="2400"/>
              </a:lnSpc>
            </a:pPr>
            <a:r>
              <a:rPr lang="en-ZA" sz="2400" b="0" dirty="0" smtClean="0"/>
              <a:t>Today, the consequences are closer to us than we think. In the present day, nations including the USA are coming against the covenant of the God of Abraham, Isaac and Jacob and threatening the Bridal Chamber – Jerusalem by plans to divide the city and allow a counterfeit bride to dwell there. </a:t>
            </a:r>
            <a:r>
              <a:rPr lang="he-IL" dirty="0" smtClean="0"/>
              <a:t>יהוה</a:t>
            </a:r>
            <a:r>
              <a:rPr lang="en-ZA" sz="2400" b="0" dirty="0" smtClean="0"/>
              <a:t> is a jealous God. He is calling </a:t>
            </a:r>
            <a:r>
              <a:rPr lang="en-ZA" sz="2400" b="0" i="1" dirty="0" smtClean="0"/>
              <a:t>His Bride back; regardless of the </a:t>
            </a:r>
            <a:r>
              <a:rPr lang="en-ZA" sz="2400" b="0" dirty="0" smtClean="0"/>
              <a:t>policies these Nations are trying to impose on Israel. </a:t>
            </a:r>
            <a:endParaRPr lang="en-ZA" sz="1000" b="0" i="1" dirty="0"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WARNINGS</a:t>
            </a:r>
            <a:endParaRPr lang="en-ZA" dirty="0"/>
          </a:p>
        </p:txBody>
      </p:sp>
      <p:sp>
        <p:nvSpPr>
          <p:cNvPr id="3" name="Content Placeholder 2"/>
          <p:cNvSpPr>
            <a:spLocks noGrp="1"/>
          </p:cNvSpPr>
          <p:nvPr>
            <p:ph idx="1"/>
          </p:nvPr>
        </p:nvSpPr>
        <p:spPr>
          <a:xfrm>
            <a:off x="457200" y="1600200"/>
            <a:ext cx="8229600" cy="5257800"/>
          </a:xfrm>
        </p:spPr>
        <p:txBody>
          <a:bodyPr>
            <a:noAutofit/>
          </a:bodyPr>
          <a:lstStyle/>
          <a:p>
            <a:pPr marL="457200" indent="-457200" algn="l">
              <a:lnSpc>
                <a:spcPts val="2400"/>
              </a:lnSpc>
              <a:buFont typeface="+mj-lt"/>
              <a:buAutoNum type="arabicPeriod"/>
            </a:pPr>
            <a:r>
              <a:rPr lang="en-ZA" i="1" dirty="0" smtClean="0">
                <a:solidFill>
                  <a:srgbClr val="004821"/>
                </a:solidFill>
              </a:rPr>
              <a:t>and if you reject My laws, or if your being loathes My right-rulings, so that you do not do all My commands, but break My covenant, I also do this to you: And I shall appoint sudden alarm over you, wasting disease and inflammation, destroying the eyes, and consuming the life. And you shall sow your seed in vain, for your enemies shall eat it. ‘And I shall set My face against you, and you shall be smitten before your enemies. And those who hate you shall rule over you, and you shall flee when no one pursues you. </a:t>
            </a:r>
            <a:r>
              <a:rPr lang="en-ZA" b="1" i="1" dirty="0" smtClean="0">
                <a:solidFill>
                  <a:srgbClr val="004821"/>
                </a:solidFill>
              </a:rPr>
              <a:t>(Leviticus 26:15-17)</a:t>
            </a:r>
          </a:p>
          <a:p>
            <a:pPr marL="457200" indent="-457200" algn="l">
              <a:lnSpc>
                <a:spcPts val="2400"/>
              </a:lnSpc>
              <a:buFont typeface="+mj-lt"/>
              <a:buAutoNum type="arabicPeriod"/>
            </a:pPr>
            <a:r>
              <a:rPr lang="en-ZA" i="1" dirty="0" smtClean="0">
                <a:solidFill>
                  <a:srgbClr val="004821"/>
                </a:solidFill>
              </a:rPr>
              <a:t>‘And after all this, if you do not obey Me, then I shall punish you seven times more for your sins. ‘And I shall break the pride of your power, and shall make your heavens like iron and your earth like bronze. ‘And your strength shall be spent in vain and your land not yield its crops, nor the trees of the land yield their fruit. </a:t>
            </a:r>
            <a:r>
              <a:rPr lang="en-ZA" b="1" i="1" dirty="0" smtClean="0">
                <a:solidFill>
                  <a:srgbClr val="004821"/>
                </a:solidFill>
              </a:rPr>
              <a:t>(Leviticus 26:18-20)</a:t>
            </a:r>
          </a:p>
          <a:p>
            <a:endParaRPr lang="en-ZA" dirty="0"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WARNINGS</a:t>
            </a:r>
            <a:endParaRPr lang="en-ZA" dirty="0"/>
          </a:p>
        </p:txBody>
      </p:sp>
      <p:sp>
        <p:nvSpPr>
          <p:cNvPr id="3" name="Content Placeholder 2"/>
          <p:cNvSpPr>
            <a:spLocks noGrp="1"/>
          </p:cNvSpPr>
          <p:nvPr>
            <p:ph idx="1"/>
          </p:nvPr>
        </p:nvSpPr>
        <p:spPr>
          <a:xfrm>
            <a:off x="457200" y="1600200"/>
            <a:ext cx="8229600" cy="5257800"/>
          </a:xfrm>
        </p:spPr>
        <p:txBody>
          <a:bodyPr>
            <a:noAutofit/>
          </a:bodyPr>
          <a:lstStyle/>
          <a:p>
            <a:pPr marL="457200" indent="-457200" algn="l">
              <a:lnSpc>
                <a:spcPts val="2400"/>
              </a:lnSpc>
              <a:buFont typeface="+mj-lt"/>
              <a:buAutoNum type="arabicPeriod" startAt="3"/>
            </a:pPr>
            <a:r>
              <a:rPr lang="en-ZA" i="1" dirty="0" smtClean="0">
                <a:solidFill>
                  <a:srgbClr val="004821"/>
                </a:solidFill>
              </a:rPr>
              <a:t>‘And if you walk contrary to Me, and refuse to obey Me, I shall bring on you seven times more plagues, according to your sins, and send wild beasts among you, which shall bereave you of your children. And I shall cut off your livestock, and make you few in number, and your highways shall be deserted. </a:t>
            </a:r>
            <a:r>
              <a:rPr lang="en-ZA" b="1" i="1" dirty="0" smtClean="0">
                <a:solidFill>
                  <a:srgbClr val="004821"/>
                </a:solidFill>
              </a:rPr>
              <a:t>(Leviticus 26:21-22)</a:t>
            </a:r>
          </a:p>
          <a:p>
            <a:pPr marL="457200" indent="-457200" algn="l">
              <a:lnSpc>
                <a:spcPts val="2400"/>
              </a:lnSpc>
              <a:buFont typeface="+mj-lt"/>
              <a:buAutoNum type="arabicPeriod" startAt="3"/>
            </a:pPr>
            <a:r>
              <a:rPr lang="en-ZA" i="1" dirty="0" smtClean="0">
                <a:solidFill>
                  <a:srgbClr val="004821"/>
                </a:solidFill>
              </a:rPr>
              <a:t>‘And if you are not instructed by Me by these, but walk contrary to Me, then I also shall walk contrary to you, and I Myself shall smite you seven times for your sins. ‘And I shall bring against you a sword executing the vengeance of My covenant, and you shall gather together in your cities, and I shall send pestilence among you, and you shall be given into the hand of the enemy. ‘When I have cut off your supply of bread, ten women shall bake your bread in one oven, and they shall bring back to you your bread by weight, and you shall eat and not be satisfied. </a:t>
            </a:r>
            <a:r>
              <a:rPr lang="en-ZA" b="1" i="1" dirty="0" smtClean="0">
                <a:solidFill>
                  <a:srgbClr val="004821"/>
                </a:solidFill>
              </a:rPr>
              <a:t>(Leviticus 26:23-26)</a:t>
            </a:r>
          </a:p>
          <a:p>
            <a:endParaRPr lang="en-ZA" dirty="0" smtClean="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WARNINGS</a:t>
            </a:r>
            <a:endParaRPr lang="en-ZA" dirty="0"/>
          </a:p>
        </p:txBody>
      </p:sp>
      <p:sp>
        <p:nvSpPr>
          <p:cNvPr id="3" name="Content Placeholder 2"/>
          <p:cNvSpPr>
            <a:spLocks noGrp="1"/>
          </p:cNvSpPr>
          <p:nvPr>
            <p:ph idx="1"/>
          </p:nvPr>
        </p:nvSpPr>
        <p:spPr>
          <a:xfrm>
            <a:off x="457200" y="1600200"/>
            <a:ext cx="8229600" cy="5257800"/>
          </a:xfrm>
        </p:spPr>
        <p:txBody>
          <a:bodyPr>
            <a:noAutofit/>
          </a:bodyPr>
          <a:lstStyle/>
          <a:p>
            <a:pPr marL="457200" indent="-457200" algn="l">
              <a:lnSpc>
                <a:spcPts val="2500"/>
              </a:lnSpc>
              <a:buFont typeface="+mj-lt"/>
              <a:buAutoNum type="arabicPeriod" startAt="5"/>
            </a:pPr>
            <a:r>
              <a:rPr lang="en-ZA" i="1" dirty="0" smtClean="0">
                <a:solidFill>
                  <a:srgbClr val="004821"/>
                </a:solidFill>
              </a:rPr>
              <a:t>‘And if in spite of this, you do not obey Me, but walk contrary to Me, then I shall walk contrary to you in wrath. And I Myself shall punish you seven times for your sins. ‘And you shall eat the flesh of your sons, and eat the flesh of your daughters. ‘And I shall destroy your high places, and cut down your sun-pillars, and put your carcasses on the carcasses of your idols. And My being shall loathe you. ‘And I shall turn your cities into ruins and lay your set-apart places waste, and not smell your sweet fragrances. ‘And I shall lay the land waste, and your enemies who dwell in it shall be astonished at it. ‘And I shall scatter you among the gentiles and draw out a sword after you. And your land shall be desert and your cities ruins, </a:t>
            </a:r>
            <a:r>
              <a:rPr lang="en-ZA" b="1" i="1" dirty="0" smtClean="0">
                <a:solidFill>
                  <a:srgbClr val="004821"/>
                </a:solidFill>
              </a:rPr>
              <a:t>(Leviticus 26:27-33)</a:t>
            </a:r>
          </a:p>
          <a:p>
            <a:pPr algn="ctr">
              <a:lnSpc>
                <a:spcPts val="2500"/>
              </a:lnSpc>
            </a:pPr>
            <a:r>
              <a:rPr lang="en-ZA" i="1" dirty="0" smtClean="0">
                <a:solidFill>
                  <a:srgbClr val="C00000"/>
                </a:solidFill>
              </a:rPr>
              <a:t>...Then the land would rest and enjoy its Sabbaths. ‘As long as it lies waste it rests, for the time it did not rest on your Sabbaths when you dwelt in it. </a:t>
            </a:r>
            <a:r>
              <a:rPr lang="en-ZA" b="1" i="1" dirty="0" smtClean="0">
                <a:solidFill>
                  <a:srgbClr val="C00000"/>
                </a:solidFill>
              </a:rPr>
              <a:t>(Leviticus 26:34-35)</a:t>
            </a:r>
          </a:p>
          <a:p>
            <a:endParaRPr lang="en-ZA" dirty="0" smtClean="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SEVEN</a:t>
            </a:r>
            <a:endParaRPr lang="en-ZA" dirty="0"/>
          </a:p>
        </p:txBody>
      </p:sp>
      <p:sp>
        <p:nvSpPr>
          <p:cNvPr id="3" name="Content Placeholder 2"/>
          <p:cNvSpPr>
            <a:spLocks noGrp="1"/>
          </p:cNvSpPr>
          <p:nvPr>
            <p:ph idx="1"/>
          </p:nvPr>
        </p:nvSpPr>
        <p:spPr/>
        <p:txBody>
          <a:bodyPr>
            <a:noAutofit/>
          </a:bodyPr>
          <a:lstStyle/>
          <a:p>
            <a:pPr algn="ctr"/>
            <a:r>
              <a:rPr lang="en-ZA" i="1" dirty="0" smtClean="0">
                <a:solidFill>
                  <a:srgbClr val="004821"/>
                </a:solidFill>
              </a:rPr>
              <a:t>“</a:t>
            </a:r>
            <a:r>
              <a:rPr lang="he-IL" i="1" dirty="0" smtClean="0">
                <a:solidFill>
                  <a:srgbClr val="004821"/>
                </a:solidFill>
              </a:rPr>
              <a:t>יהוה</a:t>
            </a:r>
            <a:r>
              <a:rPr lang="en-ZA" i="1" dirty="0" smtClean="0">
                <a:solidFill>
                  <a:srgbClr val="004821"/>
                </a:solidFill>
              </a:rPr>
              <a:t> causes you to be defeated before your enemies – you go out one way against them and flee seven ways before them. And you shall become a horror to all the reigns of the earth. </a:t>
            </a:r>
          </a:p>
          <a:p>
            <a:pPr algn="ctr"/>
            <a:r>
              <a:rPr lang="en-US" b="1" i="1" dirty="0" smtClean="0">
                <a:solidFill>
                  <a:srgbClr val="004821"/>
                </a:solidFill>
              </a:rPr>
              <a:t>(Deuteronomy 28:25)</a:t>
            </a:r>
          </a:p>
          <a:p>
            <a:pPr algn="ctr">
              <a:lnSpc>
                <a:spcPts val="2500"/>
              </a:lnSpc>
            </a:pPr>
            <a:r>
              <a:rPr lang="en-ZA" i="1" dirty="0" smtClean="0">
                <a:solidFill>
                  <a:srgbClr val="C00000"/>
                </a:solidFill>
              </a:rPr>
              <a:t>[</a:t>
            </a:r>
            <a:r>
              <a:rPr lang="en-ZA" sz="2400" b="0" i="1" dirty="0" smtClean="0">
                <a:solidFill>
                  <a:srgbClr val="C00000"/>
                </a:solidFill>
              </a:rPr>
              <a:t>Fulfilled in II Chron. 29:8.]</a:t>
            </a:r>
          </a:p>
          <a:p>
            <a:pPr algn="ctr"/>
            <a:r>
              <a:rPr lang="en-ZA" i="1" dirty="0" smtClean="0">
                <a:solidFill>
                  <a:srgbClr val="004821"/>
                </a:solidFill>
              </a:rPr>
              <a:t>“Now when the unclean spirit goes out of a man, he goes through dry places, seeking rest, and finds none. “Then it says, ‘I shall return to my house from which I came.’ And when it comes, it finds it empty, swept, and decorated. “Then it goes and takes with it seven other spirits more wicked than itself, and they enter and dwell there. And the last of that man is worse than the first. So shall it also be with this wicked generation.” </a:t>
            </a:r>
          </a:p>
          <a:p>
            <a:pPr algn="ctr"/>
            <a:r>
              <a:rPr lang="en-ZA" b="1" i="1" dirty="0" smtClean="0">
                <a:solidFill>
                  <a:srgbClr val="004821"/>
                </a:solidFill>
              </a:rPr>
              <a:t>(Matthew 12:43-45)</a:t>
            </a:r>
          </a:p>
          <a:p>
            <a:endParaRPr lang="en-ZA" dirty="0" smtClean="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I WILL REMEMBER</a:t>
            </a:r>
            <a:endParaRPr lang="en-ZA" dirty="0"/>
          </a:p>
        </p:txBody>
      </p:sp>
      <p:sp>
        <p:nvSpPr>
          <p:cNvPr id="3" name="Content Placeholder 2"/>
          <p:cNvSpPr>
            <a:spLocks noGrp="1"/>
          </p:cNvSpPr>
          <p:nvPr>
            <p:ph idx="1"/>
          </p:nvPr>
        </p:nvSpPr>
        <p:spPr/>
        <p:txBody>
          <a:bodyPr>
            <a:normAutofit fontScale="25000" lnSpcReduction="20000"/>
          </a:bodyPr>
          <a:lstStyle/>
          <a:p>
            <a:pPr algn="ctr"/>
            <a:r>
              <a:rPr lang="en-ZA" sz="9600" i="1" dirty="0" smtClean="0">
                <a:solidFill>
                  <a:srgbClr val="004821"/>
                </a:solidFill>
              </a:rPr>
              <a:t>‘But if they confess their crookedness and the crookedness of their fathers, with their trespass in which they trespassed against Me, and that they also have walked contrary to Me, and that I also have walked contrary to them and have brought them into the land of their enemies – if their uncircumcised heart is then humbled, and they accept the punishment of their crookedness, then I shall remember My covenant with </a:t>
            </a:r>
            <a:r>
              <a:rPr lang="en-ZA" sz="9600" i="1" dirty="0" err="1" smtClean="0">
                <a:solidFill>
                  <a:srgbClr val="004821"/>
                </a:solidFill>
              </a:rPr>
              <a:t>Yaʽaqob</a:t>
            </a:r>
            <a:r>
              <a:rPr lang="en-ZA" sz="9600" i="1" dirty="0" smtClean="0">
                <a:solidFill>
                  <a:srgbClr val="004821"/>
                </a:solidFill>
              </a:rPr>
              <a:t>̱, and also My covenant with </a:t>
            </a:r>
            <a:r>
              <a:rPr lang="en-ZA" sz="9600" i="1" dirty="0" err="1" smtClean="0">
                <a:solidFill>
                  <a:srgbClr val="004821"/>
                </a:solidFill>
              </a:rPr>
              <a:t>Yitsḥaq</a:t>
            </a:r>
            <a:r>
              <a:rPr lang="en-ZA" sz="9600" i="1" dirty="0" smtClean="0">
                <a:solidFill>
                  <a:srgbClr val="004821"/>
                </a:solidFill>
              </a:rPr>
              <a:t>, and also remember My covenant with </a:t>
            </a:r>
            <a:r>
              <a:rPr lang="en-ZA" sz="9600" i="1" dirty="0" err="1" smtClean="0">
                <a:solidFill>
                  <a:srgbClr val="004821"/>
                </a:solidFill>
              </a:rPr>
              <a:t>Aḇraham</a:t>
            </a:r>
            <a:r>
              <a:rPr lang="en-ZA" sz="9600" i="1" dirty="0" smtClean="0">
                <a:solidFill>
                  <a:srgbClr val="004821"/>
                </a:solidFill>
              </a:rPr>
              <a:t>, and remember the land</a:t>
            </a:r>
            <a:r>
              <a:rPr lang="en-ZA" sz="9600" b="1" i="1" dirty="0" smtClean="0">
                <a:solidFill>
                  <a:srgbClr val="004821"/>
                </a:solidFill>
              </a:rPr>
              <a:t>. (Leviticus 26:40-42)</a:t>
            </a:r>
          </a:p>
          <a:p>
            <a:r>
              <a:rPr lang="en-ZA" sz="9600" b="0" dirty="0" smtClean="0"/>
              <a:t>At the lowest possible point, the people of Israel will come to the conclusion that they are suffering due to the sins of prior generations as well as the collective sins of their own generation. What will take place is what may be called </a:t>
            </a:r>
            <a:r>
              <a:rPr lang="en-ZA" sz="9600" b="0" i="1" dirty="0" smtClean="0"/>
              <a:t>“national repentance”. </a:t>
            </a:r>
            <a:r>
              <a:rPr lang="en-ZA" sz="9600" b="0" dirty="0" smtClean="0"/>
              <a:t>Israel has been judged as a nation. Now the righteous of that nation must confess the sins of the nation to which they are attached….just as if it were they, themselves who directly committed these sins.</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25</a:t>
            </a:fld>
            <a:endParaRPr lang="en-ZA"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DANIEL</a:t>
            </a:r>
            <a:endParaRPr lang="en-ZA" dirty="0"/>
          </a:p>
        </p:txBody>
      </p:sp>
      <p:sp>
        <p:nvSpPr>
          <p:cNvPr id="3" name="Content Placeholder 2"/>
          <p:cNvSpPr>
            <a:spLocks noGrp="1"/>
          </p:cNvSpPr>
          <p:nvPr>
            <p:ph idx="1"/>
          </p:nvPr>
        </p:nvSpPr>
        <p:spPr/>
        <p:txBody>
          <a:bodyPr>
            <a:normAutofit fontScale="92500" lnSpcReduction="20000"/>
          </a:bodyPr>
          <a:lstStyle/>
          <a:p>
            <a:r>
              <a:rPr lang="en-ZA" sz="2600" b="0" dirty="0" smtClean="0"/>
              <a:t>In the book of Daniel, it tells us that Daniel had been reading in Jeremiah that the Babylonian exile would last for 70 years. Daniel connected the dots as he knew that after the period </a:t>
            </a:r>
            <a:r>
              <a:rPr lang="he-IL" sz="2600" dirty="0" smtClean="0"/>
              <a:t>יהוה </a:t>
            </a:r>
            <a:r>
              <a:rPr lang="en-ZA" sz="2600" dirty="0" smtClean="0"/>
              <a:t> </a:t>
            </a:r>
            <a:r>
              <a:rPr lang="en-ZA" sz="2600" b="0" dirty="0" smtClean="0"/>
              <a:t>would begin restoration.</a:t>
            </a:r>
          </a:p>
          <a:p>
            <a:pPr algn="ctr"/>
            <a:r>
              <a:rPr lang="en-ZA" sz="2600" i="1" dirty="0" smtClean="0">
                <a:solidFill>
                  <a:srgbClr val="004821"/>
                </a:solidFill>
              </a:rPr>
              <a:t>In the first year of </a:t>
            </a:r>
            <a:r>
              <a:rPr lang="en-ZA" sz="2600" i="1" dirty="0" err="1" smtClean="0">
                <a:solidFill>
                  <a:srgbClr val="004821"/>
                </a:solidFill>
              </a:rPr>
              <a:t>Dareyawesh</a:t>
            </a:r>
            <a:r>
              <a:rPr lang="en-ZA" sz="2600" i="1" dirty="0" smtClean="0">
                <a:solidFill>
                  <a:srgbClr val="004821"/>
                </a:solidFill>
              </a:rPr>
              <a:t> the son of </a:t>
            </a:r>
            <a:r>
              <a:rPr lang="en-ZA" sz="2600" i="1" dirty="0" err="1" smtClean="0">
                <a:solidFill>
                  <a:srgbClr val="004821"/>
                </a:solidFill>
              </a:rPr>
              <a:t>Aḥashwĕrosh</a:t>
            </a:r>
            <a:r>
              <a:rPr lang="en-ZA" sz="2600" i="1" dirty="0" smtClean="0">
                <a:solidFill>
                  <a:srgbClr val="004821"/>
                </a:solidFill>
              </a:rPr>
              <a:t>, of the seed of the Medes, who was set up as sovereign over the reign of the Chaldeans – in the first year of his reign I, </a:t>
            </a:r>
            <a:r>
              <a:rPr lang="en-ZA" sz="2600" i="1" dirty="0" err="1" smtClean="0">
                <a:solidFill>
                  <a:srgbClr val="004821"/>
                </a:solidFill>
              </a:rPr>
              <a:t>Dani’ĕl</a:t>
            </a:r>
            <a:r>
              <a:rPr lang="en-ZA" sz="2600" i="1" dirty="0" smtClean="0">
                <a:solidFill>
                  <a:srgbClr val="004821"/>
                </a:solidFill>
              </a:rPr>
              <a:t>, observed from the Scriptures the number of the years, according to the word of </a:t>
            </a:r>
            <a:r>
              <a:rPr lang="he-IL" sz="2600" i="1" dirty="0" smtClean="0">
                <a:solidFill>
                  <a:srgbClr val="004821"/>
                </a:solidFill>
              </a:rPr>
              <a:t>יהוה</a:t>
            </a:r>
            <a:r>
              <a:rPr lang="en-ZA" sz="2600" i="1" dirty="0" smtClean="0">
                <a:solidFill>
                  <a:srgbClr val="004821"/>
                </a:solidFill>
              </a:rPr>
              <a:t> given to </a:t>
            </a:r>
            <a:r>
              <a:rPr lang="en-ZA" sz="2600" i="1" dirty="0" err="1" smtClean="0">
                <a:solidFill>
                  <a:srgbClr val="004821"/>
                </a:solidFill>
              </a:rPr>
              <a:t>Yirmeyah</a:t>
            </a:r>
            <a:r>
              <a:rPr lang="en-ZA" sz="2600" i="1" dirty="0" smtClean="0">
                <a:solidFill>
                  <a:srgbClr val="004821"/>
                </a:solidFill>
              </a:rPr>
              <a:t> the prophet, for the completion of the wastes of </a:t>
            </a:r>
            <a:r>
              <a:rPr lang="en-ZA" sz="2600" i="1" dirty="0" err="1" smtClean="0">
                <a:solidFill>
                  <a:srgbClr val="004821"/>
                </a:solidFill>
              </a:rPr>
              <a:t>Yerushalayim</a:t>
            </a:r>
            <a:r>
              <a:rPr lang="en-ZA" sz="2600" i="1" dirty="0" smtClean="0">
                <a:solidFill>
                  <a:srgbClr val="004821"/>
                </a:solidFill>
              </a:rPr>
              <a:t> would be seventy years. So I set my face toward </a:t>
            </a:r>
            <a:r>
              <a:rPr lang="he-IL" sz="2600" i="1" dirty="0" smtClean="0">
                <a:solidFill>
                  <a:srgbClr val="004821"/>
                </a:solidFill>
              </a:rPr>
              <a:t>יהוה</a:t>
            </a:r>
            <a:r>
              <a:rPr lang="en-ZA" sz="2600" i="1" dirty="0" smtClean="0">
                <a:solidFill>
                  <a:srgbClr val="004821"/>
                </a:solidFill>
              </a:rPr>
              <a:t> the Elohim to seek by prayer and supplications, with fasting, and sackcloth, and ashes. </a:t>
            </a:r>
            <a:r>
              <a:rPr lang="en-US" sz="2600" b="1" i="1" dirty="0" smtClean="0">
                <a:solidFill>
                  <a:srgbClr val="004821"/>
                </a:solidFill>
              </a:rPr>
              <a:t>(Daniel 9:1-3)</a:t>
            </a:r>
          </a:p>
          <a:p>
            <a:pPr algn="ctr"/>
            <a:r>
              <a:rPr lang="en-ZA" sz="2600" i="1" dirty="0" smtClean="0">
                <a:solidFill>
                  <a:srgbClr val="004821"/>
                </a:solidFill>
              </a:rPr>
              <a:t>and My people upon whom My Name is called, shall humble themselves, and pray and seek My face, and turn from their evil ways, then I shall hear from the heavens, and forgive their sin and heal their land</a:t>
            </a:r>
            <a:r>
              <a:rPr lang="en-ZA" sz="2600" b="1" i="1" dirty="0" smtClean="0">
                <a:solidFill>
                  <a:srgbClr val="004821"/>
                </a:solidFill>
              </a:rPr>
              <a:t>. (2 Chronicles 7:14)</a:t>
            </a:r>
          </a:p>
          <a:p>
            <a:endParaRPr lang="en-ZA" dirty="0" smtClean="0"/>
          </a:p>
          <a:p>
            <a:endParaRPr lang="en-ZA" dirty="0" smtClean="0"/>
          </a:p>
          <a:p>
            <a:endParaRPr lang="en-ZA" dirty="0" smtClean="0"/>
          </a:p>
          <a:p>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26</a:t>
            </a:fld>
            <a:endParaRPr lang="en-ZA"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SINS OF THE FATHERS</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O </a:t>
            </a:r>
            <a:r>
              <a:rPr lang="he-IL" i="1" dirty="0" smtClean="0">
                <a:solidFill>
                  <a:srgbClr val="004821"/>
                </a:solidFill>
              </a:rPr>
              <a:t>יהוה</a:t>
            </a:r>
            <a:r>
              <a:rPr lang="en-ZA" i="1" dirty="0" smtClean="0">
                <a:solidFill>
                  <a:srgbClr val="004821"/>
                </a:solidFill>
              </a:rPr>
              <a:t>, my strength and my stronghold and my refuge, in the day of distress the gentiles shall come to You from the ends of the earth and say, “Our fathers have inherited only falsehood, futility, and there is no value in them.” </a:t>
            </a:r>
            <a:r>
              <a:rPr lang="en-US" b="1" i="1" dirty="0" smtClean="0">
                <a:solidFill>
                  <a:srgbClr val="004821"/>
                </a:solidFill>
              </a:rPr>
              <a:t>(Jeremiah 16:19)</a:t>
            </a:r>
          </a:p>
          <a:p>
            <a:r>
              <a:rPr lang="en-ZA" b="0" dirty="0" smtClean="0"/>
              <a:t>We need to follow the pattern of confessing our sins AND our father’s sins so that the promised restoration might begin: </a:t>
            </a:r>
          </a:p>
          <a:p>
            <a:pPr algn="ctr"/>
            <a:r>
              <a:rPr lang="en-ZA" i="1" dirty="0" smtClean="0">
                <a:solidFill>
                  <a:srgbClr val="004821"/>
                </a:solidFill>
              </a:rPr>
              <a:t>and I said, “I pray, </a:t>
            </a:r>
            <a:r>
              <a:rPr lang="he-IL" i="1" dirty="0" smtClean="0">
                <a:solidFill>
                  <a:srgbClr val="004821"/>
                </a:solidFill>
              </a:rPr>
              <a:t>יהוה</a:t>
            </a:r>
            <a:r>
              <a:rPr lang="en-ZA" i="1" dirty="0" smtClean="0">
                <a:solidFill>
                  <a:srgbClr val="004821"/>
                </a:solidFill>
              </a:rPr>
              <a:t> Elohim of the heavens, O great and awesome </a:t>
            </a:r>
            <a:r>
              <a:rPr lang="en-ZA" i="1" dirty="0" err="1" smtClean="0">
                <a:solidFill>
                  <a:srgbClr val="004821"/>
                </a:solidFill>
              </a:rPr>
              <a:t>Ěl</a:t>
            </a:r>
            <a:r>
              <a:rPr lang="en-ZA" i="1" dirty="0" smtClean="0">
                <a:solidFill>
                  <a:srgbClr val="004821"/>
                </a:solidFill>
              </a:rPr>
              <a:t>, guarding the covenant and kindness with those who love You, and with those guarding Your commands, please let Your ear be attentive and Your eyes open, to hear the prayer of Your servant which I am praying before You now, day and night, for the children of </a:t>
            </a:r>
            <a:r>
              <a:rPr lang="en-ZA" i="1" dirty="0" err="1" smtClean="0">
                <a:solidFill>
                  <a:srgbClr val="004821"/>
                </a:solidFill>
              </a:rPr>
              <a:t>Yisra’ĕl</a:t>
            </a:r>
            <a:r>
              <a:rPr lang="en-ZA" i="1" dirty="0" smtClean="0">
                <a:solidFill>
                  <a:srgbClr val="004821"/>
                </a:solidFill>
              </a:rPr>
              <a:t> Your servants, and confess the sins of the children of </a:t>
            </a:r>
            <a:r>
              <a:rPr lang="en-ZA" i="1" dirty="0" err="1" smtClean="0">
                <a:solidFill>
                  <a:srgbClr val="004821"/>
                </a:solidFill>
              </a:rPr>
              <a:t>Yisra’ĕl</a:t>
            </a:r>
            <a:r>
              <a:rPr lang="en-ZA" i="1" dirty="0" smtClean="0">
                <a:solidFill>
                  <a:srgbClr val="004821"/>
                </a:solidFill>
              </a:rPr>
              <a:t> which we have sinned against You. Both my father’s house and I have sinned. </a:t>
            </a:r>
          </a:p>
          <a:p>
            <a:pPr algn="ctr"/>
            <a:r>
              <a:rPr lang="en-US" b="1" i="1" dirty="0" smtClean="0">
                <a:solidFill>
                  <a:srgbClr val="004821"/>
                </a:solidFill>
              </a:rPr>
              <a:t>(Nehemiah 1:5-6)</a:t>
            </a:r>
          </a:p>
          <a:p>
            <a:endParaRPr lang="en-US" dirty="0" smtClean="0"/>
          </a:p>
          <a:p>
            <a:endParaRPr lang="en-ZA"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27</a:t>
            </a:fld>
            <a:endParaRPr lang="en-ZA"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PATH OF RETORATION</a:t>
            </a:r>
            <a:endParaRPr lang="en-ZA" dirty="0"/>
          </a:p>
        </p:txBody>
      </p:sp>
      <p:sp>
        <p:nvSpPr>
          <p:cNvPr id="3" name="Content Placeholder 2"/>
          <p:cNvSpPr>
            <a:spLocks noGrp="1"/>
          </p:cNvSpPr>
          <p:nvPr>
            <p:ph idx="1"/>
          </p:nvPr>
        </p:nvSpPr>
        <p:spPr>
          <a:xfrm>
            <a:off x="179512" y="1600200"/>
            <a:ext cx="8784976" cy="5257800"/>
          </a:xfrm>
        </p:spPr>
        <p:txBody>
          <a:bodyPr>
            <a:noAutofit/>
          </a:bodyPr>
          <a:lstStyle/>
          <a:p>
            <a:pPr>
              <a:lnSpc>
                <a:spcPts val="2100"/>
              </a:lnSpc>
            </a:pPr>
            <a:r>
              <a:rPr lang="en-ZA" b="0" dirty="0" smtClean="0"/>
              <a:t>Deuteronomy 30 lists several details about how this restoration will take place and this time, the “</a:t>
            </a:r>
            <a:r>
              <a:rPr lang="en-ZA" b="0" i="1" dirty="0" smtClean="0">
                <a:solidFill>
                  <a:srgbClr val="C00000"/>
                </a:solidFill>
              </a:rPr>
              <a:t>you”</a:t>
            </a:r>
            <a:r>
              <a:rPr lang="en-ZA" b="0" dirty="0" smtClean="0"/>
              <a:t> addressed is singular</a:t>
            </a:r>
            <a:r>
              <a:rPr lang="en-ZA" b="0" i="1" dirty="0" smtClean="0"/>
              <a:t>: </a:t>
            </a:r>
          </a:p>
          <a:p>
            <a:pPr>
              <a:lnSpc>
                <a:spcPts val="2100"/>
              </a:lnSpc>
            </a:pPr>
            <a:r>
              <a:rPr lang="en-ZA" i="1" dirty="0" smtClean="0">
                <a:solidFill>
                  <a:srgbClr val="004821"/>
                </a:solidFill>
              </a:rPr>
              <a:t>“And it shall be, when all these words come upon you, the blessing and the curse which I have set before you, ... your Elohim shall: </a:t>
            </a:r>
          </a:p>
          <a:p>
            <a:pPr marL="261938" indent="-261938">
              <a:lnSpc>
                <a:spcPts val="2100"/>
              </a:lnSpc>
              <a:buFont typeface="Arial" pitchFamily="34" charset="0"/>
              <a:buChar char="•"/>
            </a:pPr>
            <a:r>
              <a:rPr lang="en-ZA" i="1" dirty="0" smtClean="0">
                <a:solidFill>
                  <a:srgbClr val="004821"/>
                </a:solidFill>
              </a:rPr>
              <a:t>turn back your captivity, and shall have compassion on you, and He shall turn back and gather you ... </a:t>
            </a:r>
          </a:p>
          <a:p>
            <a:pPr marL="261938" indent="-261938">
              <a:lnSpc>
                <a:spcPts val="2100"/>
              </a:lnSpc>
              <a:buFont typeface="Arial" pitchFamily="34" charset="0"/>
              <a:buChar char="•"/>
            </a:pPr>
            <a:r>
              <a:rPr lang="en-ZA" i="1" dirty="0" smtClean="0">
                <a:solidFill>
                  <a:srgbClr val="004821"/>
                </a:solidFill>
              </a:rPr>
              <a:t>bring you to the land. And He shall do good to you, and increase you more than your fathers. </a:t>
            </a:r>
          </a:p>
          <a:p>
            <a:pPr marL="261938" indent="-261938">
              <a:lnSpc>
                <a:spcPts val="2100"/>
              </a:lnSpc>
              <a:buFont typeface="Arial" pitchFamily="34" charset="0"/>
              <a:buChar char="•"/>
            </a:pPr>
            <a:r>
              <a:rPr lang="en-ZA" i="1" dirty="0" smtClean="0">
                <a:solidFill>
                  <a:srgbClr val="004821"/>
                </a:solidFill>
              </a:rPr>
              <a:t>circumcise your heart .. to love </a:t>
            </a:r>
            <a:r>
              <a:rPr lang="he-IL" i="1" dirty="0" smtClean="0">
                <a:solidFill>
                  <a:srgbClr val="004821"/>
                </a:solidFill>
              </a:rPr>
              <a:t>יהוה</a:t>
            </a:r>
            <a:r>
              <a:rPr lang="en-ZA" i="1" dirty="0" smtClean="0">
                <a:solidFill>
                  <a:srgbClr val="004821"/>
                </a:solidFill>
              </a:rPr>
              <a:t> your Elohim with all your heart and with all your being, so that you might live, .. </a:t>
            </a:r>
          </a:p>
          <a:p>
            <a:pPr marL="261938" indent="-261938">
              <a:lnSpc>
                <a:spcPts val="2100"/>
              </a:lnSpc>
              <a:buFont typeface="Arial" pitchFamily="34" charset="0"/>
              <a:buChar char="•"/>
            </a:pPr>
            <a:r>
              <a:rPr lang="en-ZA" i="1" dirty="0" smtClean="0">
                <a:solidFill>
                  <a:srgbClr val="004821"/>
                </a:solidFill>
              </a:rPr>
              <a:t>put all these curses on your enemies and on those who hate you, who persecuted you...</a:t>
            </a:r>
          </a:p>
          <a:p>
            <a:pPr marL="261938" indent="-261938">
              <a:lnSpc>
                <a:spcPts val="2100"/>
              </a:lnSpc>
              <a:buFont typeface="Arial" pitchFamily="34" charset="0"/>
              <a:buChar char="•"/>
            </a:pPr>
            <a:r>
              <a:rPr lang="en-ZA" i="1" dirty="0" smtClean="0">
                <a:solidFill>
                  <a:srgbClr val="004821"/>
                </a:solidFill>
              </a:rPr>
              <a:t>make you have excess in .. work of your hand, .. fruit of your body, .. fruit of your livestock, .. fruit of your ground .. </a:t>
            </a:r>
          </a:p>
          <a:p>
            <a:pPr>
              <a:lnSpc>
                <a:spcPts val="2100"/>
              </a:lnSpc>
            </a:pPr>
            <a:r>
              <a:rPr lang="en-ZA" i="1" dirty="0" smtClean="0">
                <a:solidFill>
                  <a:srgbClr val="004821"/>
                </a:solidFill>
              </a:rPr>
              <a:t>if you obey the voice of </a:t>
            </a:r>
            <a:r>
              <a:rPr lang="he-IL" i="1" dirty="0" smtClean="0">
                <a:solidFill>
                  <a:srgbClr val="004821"/>
                </a:solidFill>
              </a:rPr>
              <a:t>יהוה</a:t>
            </a:r>
            <a:r>
              <a:rPr lang="en-ZA" i="1" dirty="0" smtClean="0">
                <a:solidFill>
                  <a:srgbClr val="004821"/>
                </a:solidFill>
              </a:rPr>
              <a:t> your Elohim, to guard His commands and His laws .., if you turn back to </a:t>
            </a:r>
            <a:r>
              <a:rPr lang="he-IL" i="1" dirty="0" smtClean="0">
                <a:solidFill>
                  <a:srgbClr val="004821"/>
                </a:solidFill>
              </a:rPr>
              <a:t>יהוה</a:t>
            </a:r>
            <a:r>
              <a:rPr lang="en-ZA" i="1" dirty="0" smtClean="0">
                <a:solidFill>
                  <a:srgbClr val="004821"/>
                </a:solidFill>
              </a:rPr>
              <a:t> your Elohim with all your heart and with all your being. </a:t>
            </a:r>
            <a:r>
              <a:rPr lang="en-US" b="1" i="1" dirty="0" smtClean="0">
                <a:solidFill>
                  <a:srgbClr val="004821"/>
                </a:solidFill>
              </a:rPr>
              <a:t>(Deuteronomy 30:1-10)</a:t>
            </a:r>
          </a:p>
          <a:p>
            <a:pPr>
              <a:lnSpc>
                <a:spcPts val="2100"/>
              </a:lnSpc>
            </a:pPr>
            <a:endParaRPr lang="en-ZA" i="1" dirty="0" smtClean="0">
              <a:solidFill>
                <a:srgbClr val="004821"/>
              </a:solidFill>
            </a:endParaRPr>
          </a:p>
          <a:p>
            <a:pPr>
              <a:lnSpc>
                <a:spcPts val="2100"/>
              </a:lnSpc>
            </a:pPr>
            <a:endParaRPr lang="en-ZA" i="1" dirty="0" smtClean="0">
              <a:solidFill>
                <a:srgbClr val="004821"/>
              </a:solidFill>
            </a:endParaRPr>
          </a:p>
          <a:p>
            <a:pPr>
              <a:lnSpc>
                <a:spcPts val="2100"/>
              </a:lnSpc>
            </a:pPr>
            <a:endParaRPr lang="en-ZA" i="1"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28</a:t>
            </a:fld>
            <a:endParaRPr lang="en-ZA"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YOU</a:t>
            </a:r>
            <a:endParaRPr lang="en-ZA" dirty="0"/>
          </a:p>
        </p:txBody>
      </p:sp>
      <p:sp>
        <p:nvSpPr>
          <p:cNvPr id="3" name="Content Placeholder 2"/>
          <p:cNvSpPr>
            <a:spLocks noGrp="1"/>
          </p:cNvSpPr>
          <p:nvPr>
            <p:ph idx="1"/>
          </p:nvPr>
        </p:nvSpPr>
        <p:spPr>
          <a:xfrm>
            <a:off x="323528" y="1600200"/>
            <a:ext cx="8363272" cy="5257800"/>
          </a:xfrm>
        </p:spPr>
        <p:txBody>
          <a:bodyPr>
            <a:normAutofit fontScale="25000" lnSpcReduction="20000"/>
          </a:bodyPr>
          <a:lstStyle/>
          <a:p>
            <a:pPr>
              <a:lnSpc>
                <a:spcPts val="2100"/>
              </a:lnSpc>
            </a:pPr>
            <a:r>
              <a:rPr lang="en-ZA" sz="9600" b="0" dirty="0" smtClean="0"/>
              <a:t>There are two things going on here simultaneously:</a:t>
            </a:r>
          </a:p>
          <a:p>
            <a:pPr marL="457200" indent="-457200">
              <a:lnSpc>
                <a:spcPts val="2100"/>
              </a:lnSpc>
              <a:buFont typeface="+mj-lt"/>
              <a:buAutoNum type="arabicPeriod"/>
            </a:pPr>
            <a:r>
              <a:rPr lang="en-ZA" sz="9600" b="0" dirty="0" smtClean="0"/>
              <a:t>The stirrings of the individual believer to return to the Father in repentance and obedience. </a:t>
            </a:r>
          </a:p>
          <a:p>
            <a:pPr marL="457200" indent="-457200">
              <a:lnSpc>
                <a:spcPts val="2100"/>
              </a:lnSpc>
              <a:buFont typeface="+mj-lt"/>
              <a:buAutoNum type="arabicPeriod"/>
            </a:pPr>
            <a:r>
              <a:rPr lang="en-ZA" sz="9600" b="0" dirty="0" smtClean="0"/>
              <a:t>These collective individuals are referred to as </a:t>
            </a:r>
            <a:r>
              <a:rPr lang="en-ZA" sz="9600" b="0" dirty="0" smtClean="0">
                <a:solidFill>
                  <a:srgbClr val="C00000"/>
                </a:solidFill>
              </a:rPr>
              <a:t>“</a:t>
            </a:r>
            <a:r>
              <a:rPr lang="en-ZA" sz="9600" b="0" i="1" dirty="0" smtClean="0">
                <a:solidFill>
                  <a:srgbClr val="C00000"/>
                </a:solidFill>
              </a:rPr>
              <a:t>you”</a:t>
            </a:r>
            <a:r>
              <a:rPr lang="en-ZA" sz="9600" b="0" dirty="0" smtClean="0">
                <a:solidFill>
                  <a:srgbClr val="C00000"/>
                </a:solidFill>
              </a:rPr>
              <a:t> </a:t>
            </a:r>
            <a:r>
              <a:rPr lang="en-ZA" sz="9600" b="0" dirty="0" smtClean="0"/>
              <a:t>becoming connected, just like the dry bones of Ezekiel 37:</a:t>
            </a:r>
          </a:p>
          <a:p>
            <a:pPr algn="ctr">
              <a:lnSpc>
                <a:spcPts val="2100"/>
              </a:lnSpc>
            </a:pPr>
            <a:r>
              <a:rPr lang="en-ZA" sz="9600" i="1" dirty="0" smtClean="0">
                <a:solidFill>
                  <a:srgbClr val="004821"/>
                </a:solidFill>
              </a:rPr>
              <a:t>Again He said to me, “Prophesy to these bones, and you shall say to them, ‘O dry bones, hear the word of </a:t>
            </a:r>
            <a:r>
              <a:rPr lang="he-IL" sz="9600" i="1" dirty="0" smtClean="0">
                <a:solidFill>
                  <a:srgbClr val="004821"/>
                </a:solidFill>
              </a:rPr>
              <a:t>יהוה</a:t>
            </a:r>
            <a:r>
              <a:rPr lang="en-US" sz="9600" i="1" dirty="0" smtClean="0">
                <a:solidFill>
                  <a:srgbClr val="004821"/>
                </a:solidFill>
              </a:rPr>
              <a:t>! ‘Thus said the Master </a:t>
            </a:r>
            <a:r>
              <a:rPr lang="he-IL" sz="9600" i="1" dirty="0" smtClean="0">
                <a:solidFill>
                  <a:srgbClr val="004821"/>
                </a:solidFill>
              </a:rPr>
              <a:t>יהוה</a:t>
            </a:r>
            <a:r>
              <a:rPr lang="en-ZA" sz="9600" i="1" dirty="0" smtClean="0">
                <a:solidFill>
                  <a:srgbClr val="004821"/>
                </a:solidFill>
              </a:rPr>
              <a:t> to these bones, “See, I am bringing into you a spirit, and you shall live. “And I shall put sinews on you and bring flesh upon you, and cover you with skin and put a spirit in you, and you shall live. And you shall know that I am </a:t>
            </a:r>
            <a:r>
              <a:rPr lang="he-IL" sz="9600" i="1" dirty="0" smtClean="0">
                <a:solidFill>
                  <a:srgbClr val="004821"/>
                </a:solidFill>
              </a:rPr>
              <a:t>יהוה</a:t>
            </a:r>
            <a:r>
              <a:rPr lang="en-ZA" sz="9600" i="1" dirty="0" smtClean="0">
                <a:solidFill>
                  <a:srgbClr val="004821"/>
                </a:solidFill>
              </a:rPr>
              <a:t>.” ’ .. And as I prophesied, there was a noise, and there was a rattling. And the bones came together, bone to bone. And I looked and saw sinews and flesh came upon them, and skin covered them, but there was no spirit in them. He then said to me, “Prophesy to the spirit, prophesy, son of man, and you shall say to the spirit, ‘Thus said the Master </a:t>
            </a:r>
            <a:r>
              <a:rPr lang="he-IL" sz="9600" i="1" dirty="0" smtClean="0">
                <a:solidFill>
                  <a:srgbClr val="004821"/>
                </a:solidFill>
              </a:rPr>
              <a:t>יהוה</a:t>
            </a:r>
            <a:r>
              <a:rPr lang="en-ZA" sz="9600" i="1" dirty="0" smtClean="0">
                <a:solidFill>
                  <a:srgbClr val="004821"/>
                </a:solidFill>
              </a:rPr>
              <a:t>, “Come from the four winds, O spirit, and breathe on these slain, so that they live.” ’ ” </a:t>
            </a:r>
            <a:r>
              <a:rPr lang="en-US" sz="9600" b="1" i="1" dirty="0" smtClean="0">
                <a:solidFill>
                  <a:srgbClr val="004821"/>
                </a:solidFill>
              </a:rPr>
              <a:t>(Ezekiel 37:4-9)</a:t>
            </a:r>
          </a:p>
          <a:p>
            <a:endParaRPr lang="en-US" sz="800" b="1"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29</a:t>
            </a:fld>
            <a:endParaRPr lang="en-ZA"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755576" y="0"/>
            <a:ext cx="7772400" cy="1470025"/>
          </a:xfrm>
        </p:spPr>
        <p:txBody>
          <a:bodyPr/>
          <a:lstStyle/>
          <a:p>
            <a:r>
              <a:rPr lang="en-ZA" dirty="0" smtClean="0"/>
              <a:t>BECHUKOTAI </a:t>
            </a:r>
            <a:r>
              <a:rPr lang="en-ZA" i="1" dirty="0" smtClean="0"/>
              <a:t>- In My statutes</a:t>
            </a:r>
            <a:endParaRPr lang="en-ZA" i="1" dirty="0"/>
          </a:p>
        </p:txBody>
      </p:sp>
      <p:sp>
        <p:nvSpPr>
          <p:cNvPr id="5" name="Subtitle 4"/>
          <p:cNvSpPr>
            <a:spLocks noGrp="1"/>
          </p:cNvSpPr>
          <p:nvPr>
            <p:ph type="subTitle" idx="1"/>
          </p:nvPr>
        </p:nvSpPr>
        <p:spPr>
          <a:xfrm>
            <a:off x="323528" y="5105400"/>
            <a:ext cx="8496944" cy="1752600"/>
          </a:xfrm>
        </p:spPr>
        <p:txBody>
          <a:bodyPr>
            <a:normAutofit fontScale="92500" lnSpcReduction="10000"/>
          </a:bodyPr>
          <a:lstStyle/>
          <a:p>
            <a:r>
              <a:rPr lang="en-ZA" b="1" dirty="0" smtClean="0"/>
              <a:t>TORAH:</a:t>
            </a:r>
            <a:r>
              <a:rPr lang="en-ZA" dirty="0" smtClean="0"/>
              <a:t> Leviticus 26:3-27:34; </a:t>
            </a:r>
          </a:p>
          <a:p>
            <a:r>
              <a:rPr lang="en-ZA" b="1" dirty="0" smtClean="0"/>
              <a:t>HAFTARAH: </a:t>
            </a:r>
            <a:r>
              <a:rPr lang="en-ZA" dirty="0" smtClean="0"/>
              <a:t>Jeremiah 16:19-17:14; </a:t>
            </a:r>
          </a:p>
          <a:p>
            <a:r>
              <a:rPr lang="en-ZA" b="1" dirty="0" smtClean="0"/>
              <a:t>B’RIT CHADASHAH: </a:t>
            </a:r>
            <a:r>
              <a:rPr lang="en-GB" dirty="0" smtClean="0"/>
              <a:t>Matthew 23:1 - 24:2, </a:t>
            </a:r>
            <a:r>
              <a:rPr lang="en-ZA" dirty="0" smtClean="0"/>
              <a:t>2 Corinthians 6:14-18, John 14:15-21; 15:10-12,  </a:t>
            </a:r>
          </a:p>
          <a:p>
            <a:r>
              <a:rPr lang="en-ZA" sz="1700" i="1" dirty="0" smtClean="0">
                <a:solidFill>
                  <a:schemeClr val="accent6">
                    <a:lumMod val="50000"/>
                  </a:schemeClr>
                </a:solidFill>
              </a:rPr>
              <a:t>All references: The Scripture 1998+ unless otherwise noted</a:t>
            </a:r>
            <a:r>
              <a:rPr lang="en-ZA" sz="1700" dirty="0" smtClean="0"/>
              <a:t> </a:t>
            </a:r>
          </a:p>
          <a:p>
            <a:endParaRPr lang="en-ZA" sz="1700" dirty="0"/>
          </a:p>
        </p:txBody>
      </p:sp>
      <p:pic>
        <p:nvPicPr>
          <p:cNvPr id="6" name="Picture 5" descr="mtsinai3.jpg"/>
          <p:cNvPicPr>
            <a:picLocks noChangeAspect="1"/>
          </p:cNvPicPr>
          <p:nvPr/>
        </p:nvPicPr>
        <p:blipFill>
          <a:blip r:embed="rId2" cstate="print"/>
          <a:stretch>
            <a:fillRect/>
          </a:stretch>
        </p:blipFill>
        <p:spPr>
          <a:xfrm>
            <a:off x="2232000" y="1484784"/>
            <a:ext cx="4680000" cy="3332308"/>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PRAYER OF REPENTANCE</a:t>
            </a:r>
            <a:endParaRPr lang="en-ZA" dirty="0"/>
          </a:p>
        </p:txBody>
      </p:sp>
      <p:sp>
        <p:nvSpPr>
          <p:cNvPr id="3" name="Content Placeholder 2"/>
          <p:cNvSpPr>
            <a:spLocks noGrp="1"/>
          </p:cNvSpPr>
          <p:nvPr>
            <p:ph idx="1"/>
          </p:nvPr>
        </p:nvSpPr>
        <p:spPr/>
        <p:txBody>
          <a:bodyPr>
            <a:noAutofit/>
          </a:bodyPr>
          <a:lstStyle/>
          <a:p>
            <a:pPr algn="ctr">
              <a:lnSpc>
                <a:spcPts val="2300"/>
              </a:lnSpc>
            </a:pPr>
            <a:r>
              <a:rPr lang="en-ZA" i="1" dirty="0" smtClean="0">
                <a:solidFill>
                  <a:srgbClr val="004821"/>
                </a:solidFill>
              </a:rPr>
              <a:t>And I prayed to </a:t>
            </a:r>
            <a:r>
              <a:rPr lang="he-IL" i="1" dirty="0" smtClean="0">
                <a:solidFill>
                  <a:srgbClr val="004821"/>
                </a:solidFill>
              </a:rPr>
              <a:t>יהוה</a:t>
            </a:r>
            <a:r>
              <a:rPr lang="en-ZA" i="1" dirty="0" smtClean="0">
                <a:solidFill>
                  <a:srgbClr val="004821"/>
                </a:solidFill>
              </a:rPr>
              <a:t> my Elohim, and made confession, and said, “O </a:t>
            </a:r>
            <a:r>
              <a:rPr lang="he-IL" i="1" dirty="0" smtClean="0">
                <a:solidFill>
                  <a:srgbClr val="004821"/>
                </a:solidFill>
              </a:rPr>
              <a:t>יהוה</a:t>
            </a:r>
            <a:r>
              <a:rPr lang="en-ZA" i="1" dirty="0" smtClean="0">
                <a:solidFill>
                  <a:srgbClr val="004821"/>
                </a:solidFill>
              </a:rPr>
              <a:t>, great and awesome </a:t>
            </a:r>
            <a:r>
              <a:rPr lang="en-ZA" i="1" dirty="0" err="1" smtClean="0">
                <a:solidFill>
                  <a:srgbClr val="004821"/>
                </a:solidFill>
              </a:rPr>
              <a:t>Ěl</a:t>
            </a:r>
            <a:r>
              <a:rPr lang="en-ZA" i="1" dirty="0" smtClean="0">
                <a:solidFill>
                  <a:srgbClr val="004821"/>
                </a:solidFill>
              </a:rPr>
              <a:t>, guarding the covenant and the kindness to those who love Him, and to those who guard His commands. “We have sinned and did crookedness, and did wrong and rebelled, to turn aside from Your commands and from Your right-rulings. “And we have not listened to Your servants the prophets, who spoke in Your Name to our sovereigns, our heads, and our fathers, and to all the people of the land. “O </a:t>
            </a:r>
            <a:r>
              <a:rPr lang="he-IL" i="1" dirty="0" smtClean="0">
                <a:solidFill>
                  <a:srgbClr val="004821"/>
                </a:solidFill>
              </a:rPr>
              <a:t>יהוה</a:t>
            </a:r>
            <a:r>
              <a:rPr lang="en-ZA" i="1" dirty="0" smtClean="0">
                <a:solidFill>
                  <a:srgbClr val="004821"/>
                </a:solidFill>
              </a:rPr>
              <a:t>, to You is the righteousness, and to us the shame of face, as it is this day – to the men of </a:t>
            </a:r>
            <a:r>
              <a:rPr lang="en-ZA" i="1" dirty="0" err="1" smtClean="0">
                <a:solidFill>
                  <a:srgbClr val="004821"/>
                </a:solidFill>
              </a:rPr>
              <a:t>Yehuḏah</a:t>
            </a:r>
            <a:r>
              <a:rPr lang="en-ZA" i="1" dirty="0" smtClean="0">
                <a:solidFill>
                  <a:srgbClr val="004821"/>
                </a:solidFill>
              </a:rPr>
              <a:t>, to the inhabitants of </a:t>
            </a:r>
            <a:r>
              <a:rPr lang="en-ZA" i="1" dirty="0" err="1" smtClean="0">
                <a:solidFill>
                  <a:srgbClr val="004821"/>
                </a:solidFill>
              </a:rPr>
              <a:t>Yerushalayim</a:t>
            </a:r>
            <a:r>
              <a:rPr lang="en-ZA" i="1" dirty="0" smtClean="0">
                <a:solidFill>
                  <a:srgbClr val="004821"/>
                </a:solidFill>
              </a:rPr>
              <a:t> and all </a:t>
            </a:r>
            <a:r>
              <a:rPr lang="en-ZA" i="1" dirty="0" err="1" smtClean="0">
                <a:solidFill>
                  <a:srgbClr val="004821"/>
                </a:solidFill>
              </a:rPr>
              <a:t>Yisra’ĕl</a:t>
            </a:r>
            <a:r>
              <a:rPr lang="en-ZA" i="1" dirty="0" smtClean="0">
                <a:solidFill>
                  <a:srgbClr val="004821"/>
                </a:solidFill>
              </a:rPr>
              <a:t>, those near and those far off in all the lands to which You have driven them, because of their trespass which they have trespassed against You. “O Master, to us is the shame of face, to our sovereigns, to our heads, and to our fathers, because we have sinned against You. “To </a:t>
            </a:r>
            <a:r>
              <a:rPr lang="he-IL" i="1" dirty="0" smtClean="0">
                <a:solidFill>
                  <a:srgbClr val="004821"/>
                </a:solidFill>
              </a:rPr>
              <a:t>יהוה</a:t>
            </a:r>
            <a:r>
              <a:rPr lang="en-ZA" i="1" dirty="0" smtClean="0">
                <a:solidFill>
                  <a:srgbClr val="004821"/>
                </a:solidFill>
              </a:rPr>
              <a:t> our Elohim are the compassions and </a:t>
            </a:r>
            <a:r>
              <a:rPr lang="en-ZA" i="1" dirty="0" err="1" smtClean="0">
                <a:solidFill>
                  <a:srgbClr val="004821"/>
                </a:solidFill>
              </a:rPr>
              <a:t>forgivenesses</a:t>
            </a:r>
            <a:r>
              <a:rPr lang="en-ZA" i="1" dirty="0" smtClean="0">
                <a:solidFill>
                  <a:srgbClr val="004821"/>
                </a:solidFill>
              </a:rPr>
              <a:t>, for we have rebelled against Him</a:t>
            </a:r>
            <a:endParaRPr lang="en-US"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30</a:t>
            </a:fld>
            <a:endParaRPr lang="en-ZA"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PRAYER OF REPENTANCE</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“And we have not obeyed the voice of </a:t>
            </a:r>
            <a:r>
              <a:rPr lang="he-IL" i="1" dirty="0" smtClean="0">
                <a:solidFill>
                  <a:srgbClr val="004821"/>
                </a:solidFill>
              </a:rPr>
              <a:t>יהוה</a:t>
            </a:r>
            <a:r>
              <a:rPr lang="en-ZA" i="1" dirty="0" smtClean="0">
                <a:solidFill>
                  <a:srgbClr val="004821"/>
                </a:solidFill>
              </a:rPr>
              <a:t> our Elohim, to walk in His </a:t>
            </a:r>
            <a:r>
              <a:rPr lang="en-ZA" i="1" dirty="0" err="1" smtClean="0">
                <a:solidFill>
                  <a:srgbClr val="004821"/>
                </a:solidFill>
              </a:rPr>
              <a:t>Torot</a:t>
            </a:r>
            <a:r>
              <a:rPr lang="en-ZA" i="1" dirty="0" smtClean="0">
                <a:solidFill>
                  <a:srgbClr val="004821"/>
                </a:solidFill>
              </a:rPr>
              <a:t>, which He set before us through His servants the prophets. “And all </a:t>
            </a:r>
            <a:r>
              <a:rPr lang="en-ZA" i="1" dirty="0" err="1" smtClean="0">
                <a:solidFill>
                  <a:srgbClr val="004821"/>
                </a:solidFill>
              </a:rPr>
              <a:t>Yisra’ĕl</a:t>
            </a:r>
            <a:r>
              <a:rPr lang="en-ZA" i="1" dirty="0" smtClean="0">
                <a:solidFill>
                  <a:srgbClr val="004821"/>
                </a:solidFill>
              </a:rPr>
              <a:t> have transgressed Your Torah, and turned aside, so as not to obey Your voice. So the curse and the oath written in the Torah of </a:t>
            </a:r>
            <a:r>
              <a:rPr lang="en-ZA" i="1" dirty="0" err="1" smtClean="0">
                <a:solidFill>
                  <a:srgbClr val="004821"/>
                </a:solidFill>
              </a:rPr>
              <a:t>Mosheh</a:t>
            </a:r>
            <a:r>
              <a:rPr lang="en-ZA" i="1" dirty="0" smtClean="0">
                <a:solidFill>
                  <a:srgbClr val="004821"/>
                </a:solidFill>
              </a:rPr>
              <a:t> the servant of Elohim have been poured out on us, for we have sinned against Him. “And He has confirmed His words, which He spoke against us and against our rulers who judged us, by bringing upon us great evil. For under all the heavens there has not been done like what was done to </a:t>
            </a:r>
            <a:r>
              <a:rPr lang="en-ZA" i="1" dirty="0" err="1" smtClean="0">
                <a:solidFill>
                  <a:srgbClr val="004821"/>
                </a:solidFill>
              </a:rPr>
              <a:t>Yerushalayim</a:t>
            </a:r>
            <a:r>
              <a:rPr lang="en-ZA" i="1" dirty="0" smtClean="0">
                <a:solidFill>
                  <a:srgbClr val="004821"/>
                </a:solidFill>
              </a:rPr>
              <a:t>. “As it is written in the Torah of </a:t>
            </a:r>
            <a:r>
              <a:rPr lang="en-ZA" i="1" dirty="0" err="1" smtClean="0">
                <a:solidFill>
                  <a:srgbClr val="004821"/>
                </a:solidFill>
              </a:rPr>
              <a:t>Mosheh</a:t>
            </a:r>
            <a:r>
              <a:rPr lang="en-ZA" i="1" dirty="0" smtClean="0">
                <a:solidFill>
                  <a:srgbClr val="004821"/>
                </a:solidFill>
              </a:rPr>
              <a:t>, all this evil has come upon us, and we have not entreated the face of </a:t>
            </a:r>
            <a:r>
              <a:rPr lang="he-IL" i="1" dirty="0" smtClean="0">
                <a:solidFill>
                  <a:srgbClr val="004821"/>
                </a:solidFill>
              </a:rPr>
              <a:t>יהוה</a:t>
            </a:r>
            <a:r>
              <a:rPr lang="en-ZA" i="1" dirty="0" smtClean="0">
                <a:solidFill>
                  <a:srgbClr val="004821"/>
                </a:solidFill>
              </a:rPr>
              <a:t> our Elohim, to turn back from our </a:t>
            </a:r>
            <a:r>
              <a:rPr lang="en-ZA" i="1" dirty="0" err="1" smtClean="0">
                <a:solidFill>
                  <a:srgbClr val="004821"/>
                </a:solidFill>
              </a:rPr>
              <a:t>crookednesses</a:t>
            </a:r>
            <a:r>
              <a:rPr lang="en-ZA" i="1" dirty="0" smtClean="0">
                <a:solidFill>
                  <a:srgbClr val="004821"/>
                </a:solidFill>
              </a:rPr>
              <a:t>, and to study Your truth. “Hence </a:t>
            </a:r>
            <a:r>
              <a:rPr lang="he-IL" i="1" dirty="0" smtClean="0">
                <a:solidFill>
                  <a:srgbClr val="004821"/>
                </a:solidFill>
              </a:rPr>
              <a:t>יהוה</a:t>
            </a:r>
            <a:r>
              <a:rPr lang="en-ZA" i="1" dirty="0" smtClean="0">
                <a:solidFill>
                  <a:srgbClr val="004821"/>
                </a:solidFill>
              </a:rPr>
              <a:t> has watched over the evil and has brought it upon us. For </a:t>
            </a:r>
            <a:r>
              <a:rPr lang="he-IL" i="1" dirty="0" smtClean="0">
                <a:solidFill>
                  <a:srgbClr val="004821"/>
                </a:solidFill>
              </a:rPr>
              <a:t>יהוה</a:t>
            </a:r>
            <a:r>
              <a:rPr lang="en-ZA" i="1" dirty="0" smtClean="0">
                <a:solidFill>
                  <a:srgbClr val="004821"/>
                </a:solidFill>
              </a:rPr>
              <a:t> our Elohim is righteous in all the works which He has done, but we have not obeyed His voice. </a:t>
            </a:r>
            <a:endParaRPr lang="en-US"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31</a:t>
            </a:fld>
            <a:endParaRPr lang="en-ZA"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PRAYER OF REPENTANCE</a:t>
            </a:r>
            <a:endParaRPr lang="en-ZA" dirty="0"/>
          </a:p>
        </p:txBody>
      </p:sp>
      <p:sp>
        <p:nvSpPr>
          <p:cNvPr id="3" name="Content Placeholder 2"/>
          <p:cNvSpPr>
            <a:spLocks noGrp="1"/>
          </p:cNvSpPr>
          <p:nvPr>
            <p:ph idx="1"/>
          </p:nvPr>
        </p:nvSpPr>
        <p:spPr/>
        <p:txBody>
          <a:bodyPr>
            <a:normAutofit fontScale="25000" lnSpcReduction="20000"/>
          </a:bodyPr>
          <a:lstStyle/>
          <a:p>
            <a:pPr algn="ctr"/>
            <a:r>
              <a:rPr lang="en-ZA" sz="9600" i="1" dirty="0" smtClean="0">
                <a:solidFill>
                  <a:srgbClr val="004821"/>
                </a:solidFill>
              </a:rPr>
              <a:t>“And now, O </a:t>
            </a:r>
            <a:r>
              <a:rPr lang="he-IL" sz="9600" i="1" dirty="0" smtClean="0">
                <a:solidFill>
                  <a:srgbClr val="004821"/>
                </a:solidFill>
              </a:rPr>
              <a:t>יהוה</a:t>
            </a:r>
            <a:r>
              <a:rPr lang="en-ZA" sz="9600" i="1" dirty="0" smtClean="0">
                <a:solidFill>
                  <a:srgbClr val="004821"/>
                </a:solidFill>
              </a:rPr>
              <a:t> our Elohim, who brought Your people out of the land of </a:t>
            </a:r>
            <a:r>
              <a:rPr lang="en-ZA" sz="9600" i="1" dirty="0" err="1" smtClean="0">
                <a:solidFill>
                  <a:srgbClr val="004821"/>
                </a:solidFill>
              </a:rPr>
              <a:t>Mitsrayim</a:t>
            </a:r>
            <a:r>
              <a:rPr lang="en-ZA" sz="9600" i="1" dirty="0" smtClean="0">
                <a:solidFill>
                  <a:srgbClr val="004821"/>
                </a:solidFill>
              </a:rPr>
              <a:t> with a strong hand, and made Yourself a Name, as it is this day – we have sinned, we have done wrong! “O </a:t>
            </a:r>
            <a:r>
              <a:rPr lang="he-IL" sz="9600" i="1" dirty="0" smtClean="0">
                <a:solidFill>
                  <a:srgbClr val="004821"/>
                </a:solidFill>
              </a:rPr>
              <a:t>יהוה</a:t>
            </a:r>
            <a:r>
              <a:rPr lang="en-ZA" sz="9600" i="1" dirty="0" smtClean="0">
                <a:solidFill>
                  <a:srgbClr val="004821"/>
                </a:solidFill>
              </a:rPr>
              <a:t>, according to all Your righteousness, I pray, let Your displeasure and Your wrath be turned away from Your city </a:t>
            </a:r>
            <a:r>
              <a:rPr lang="en-ZA" sz="9600" i="1" dirty="0" err="1" smtClean="0">
                <a:solidFill>
                  <a:srgbClr val="004821"/>
                </a:solidFill>
              </a:rPr>
              <a:t>Yerushalayim</a:t>
            </a:r>
            <a:r>
              <a:rPr lang="en-ZA" sz="9600" i="1" dirty="0" smtClean="0">
                <a:solidFill>
                  <a:srgbClr val="004821"/>
                </a:solidFill>
              </a:rPr>
              <a:t>, Your set-apart mountain. For, because of our sins, and because of the </a:t>
            </a:r>
            <a:r>
              <a:rPr lang="en-ZA" sz="9600" i="1" dirty="0" err="1" smtClean="0">
                <a:solidFill>
                  <a:srgbClr val="004821"/>
                </a:solidFill>
              </a:rPr>
              <a:t>crookednesses</a:t>
            </a:r>
            <a:r>
              <a:rPr lang="en-ZA" sz="9600" i="1" dirty="0" smtClean="0">
                <a:solidFill>
                  <a:srgbClr val="004821"/>
                </a:solidFill>
              </a:rPr>
              <a:t> of our fathers, </a:t>
            </a:r>
            <a:r>
              <a:rPr lang="en-ZA" sz="9600" i="1" dirty="0" err="1" smtClean="0">
                <a:solidFill>
                  <a:srgbClr val="004821"/>
                </a:solidFill>
              </a:rPr>
              <a:t>Yerushalayim</a:t>
            </a:r>
            <a:r>
              <a:rPr lang="en-ZA" sz="9600" i="1" dirty="0" smtClean="0">
                <a:solidFill>
                  <a:srgbClr val="004821"/>
                </a:solidFill>
              </a:rPr>
              <a:t> and Your people have become a reproach to all those around us. “And now, our Elohim, hear the prayer of Your servant, and his supplications, and for the sake of </a:t>
            </a:r>
            <a:r>
              <a:rPr lang="he-IL" sz="9600" i="1" dirty="0" smtClean="0">
                <a:solidFill>
                  <a:srgbClr val="004821"/>
                </a:solidFill>
              </a:rPr>
              <a:t>יהוה</a:t>
            </a:r>
            <a:r>
              <a:rPr lang="en-ZA" sz="9600" i="1" dirty="0" smtClean="0">
                <a:solidFill>
                  <a:srgbClr val="004821"/>
                </a:solidFill>
              </a:rPr>
              <a:t> cause Your face to shine on Your set-apart place, which is laid waste. “O my Elohim, incline Your ear and hear. Open Your eyes and see our wastes, and the city which is called by Your Name. For we do not present our supplications before You because of our righteous deeds, but because of Your great compassions. “O </a:t>
            </a:r>
            <a:r>
              <a:rPr lang="he-IL" sz="9600" i="1" dirty="0" smtClean="0">
                <a:solidFill>
                  <a:srgbClr val="004821"/>
                </a:solidFill>
              </a:rPr>
              <a:t>יהוה</a:t>
            </a:r>
            <a:r>
              <a:rPr lang="en-US" sz="9600" i="1" dirty="0" smtClean="0">
                <a:solidFill>
                  <a:srgbClr val="004821"/>
                </a:solidFill>
              </a:rPr>
              <a:t>, hear! O </a:t>
            </a:r>
            <a:r>
              <a:rPr lang="he-IL" sz="9600" i="1" dirty="0" smtClean="0">
                <a:solidFill>
                  <a:srgbClr val="004821"/>
                </a:solidFill>
              </a:rPr>
              <a:t>יהוה</a:t>
            </a:r>
            <a:r>
              <a:rPr lang="en-US" sz="9600" i="1" dirty="0" smtClean="0">
                <a:solidFill>
                  <a:srgbClr val="004821"/>
                </a:solidFill>
              </a:rPr>
              <a:t>, forgive! O </a:t>
            </a:r>
            <a:r>
              <a:rPr lang="he-IL" sz="9600" i="1" dirty="0" smtClean="0">
                <a:solidFill>
                  <a:srgbClr val="004821"/>
                </a:solidFill>
              </a:rPr>
              <a:t>יהוה</a:t>
            </a:r>
            <a:r>
              <a:rPr lang="en-ZA" sz="9600" i="1" dirty="0" smtClean="0">
                <a:solidFill>
                  <a:srgbClr val="004821"/>
                </a:solidFill>
              </a:rPr>
              <a:t>, listen and act! Do not delay for Your own sake, my Elohim, for Your city and Your people are called by Your Name.” </a:t>
            </a:r>
            <a:r>
              <a:rPr lang="en-US" sz="9600" b="1" i="1" dirty="0" smtClean="0">
                <a:solidFill>
                  <a:srgbClr val="004821"/>
                </a:solidFill>
              </a:rPr>
              <a:t>(Daniel 9:4-19)</a:t>
            </a:r>
          </a:p>
          <a:p>
            <a:endParaRPr lang="en-US"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32</a:t>
            </a:fld>
            <a:endParaRPr lang="en-ZA"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VALUE OF HUMAN LIFE</a:t>
            </a:r>
            <a:endParaRPr lang="en-ZA" dirty="0"/>
          </a:p>
        </p:txBody>
      </p:sp>
      <p:sp>
        <p:nvSpPr>
          <p:cNvPr id="3" name="Content Placeholder 2"/>
          <p:cNvSpPr>
            <a:spLocks noGrp="1"/>
          </p:cNvSpPr>
          <p:nvPr>
            <p:ph idx="1"/>
          </p:nvPr>
        </p:nvSpPr>
        <p:spPr>
          <a:xfrm>
            <a:off x="457200" y="1600200"/>
            <a:ext cx="8229600" cy="5257800"/>
          </a:xfrm>
        </p:spPr>
        <p:txBody>
          <a:bodyPr>
            <a:normAutofit lnSpcReduction="10000"/>
          </a:bodyPr>
          <a:lstStyle/>
          <a:p>
            <a:pPr algn="ctr"/>
            <a:r>
              <a:rPr lang="en-ZA" sz="2400" i="1" dirty="0" smtClean="0">
                <a:solidFill>
                  <a:srgbClr val="004821"/>
                </a:solidFill>
              </a:rPr>
              <a:t>Leviticus 27:1-8 </a:t>
            </a:r>
            <a:r>
              <a:rPr lang="en-GB" sz="2400" b="0" i="1" dirty="0" smtClean="0">
                <a:solidFill>
                  <a:srgbClr val="004821"/>
                </a:solidFill>
              </a:rPr>
              <a:t>Regarding the valuation of human beings</a:t>
            </a:r>
          </a:p>
          <a:p>
            <a:r>
              <a:rPr lang="en-GB" sz="2400" b="0" dirty="0" smtClean="0"/>
              <a:t>Here the Torah speaks of the holiness inherent in the individual person and the value of his soul. </a:t>
            </a:r>
            <a:r>
              <a:rPr lang="he-IL" dirty="0" smtClean="0"/>
              <a:t>יהוה</a:t>
            </a:r>
            <a:r>
              <a:rPr lang="en-GB" sz="2400" b="0" dirty="0" smtClean="0"/>
              <a:t>’s teaching assesses the payment depending on age and gender.</a:t>
            </a:r>
            <a:endParaRPr lang="en-ZA" sz="2400" b="0" dirty="0" smtClean="0"/>
          </a:p>
          <a:p>
            <a:r>
              <a:rPr lang="he-IL" dirty="0" smtClean="0"/>
              <a:t>יהושע</a:t>
            </a:r>
            <a:r>
              <a:rPr lang="en-GB" sz="2400" b="0" dirty="0" smtClean="0"/>
              <a:t> is our payment for the vows we spoke through the generations. On the night He was betrayed, the High Priest or Kohan determined what His Soul was worth thirty pieces of silver. This payment was given to the Kohan, who did not put it into the Temple. </a:t>
            </a:r>
            <a:r>
              <a:rPr lang="he-IL" dirty="0" smtClean="0"/>
              <a:t>יהושע</a:t>
            </a:r>
            <a:r>
              <a:rPr lang="en-GB" sz="2400" b="0" dirty="0" smtClean="0"/>
              <a:t> at His trial “</a:t>
            </a:r>
            <a:r>
              <a:rPr lang="en-GB" sz="2400" b="0" i="1" dirty="0" smtClean="0"/>
              <a:t>remained silent.” </a:t>
            </a:r>
            <a:r>
              <a:rPr lang="en-GB" sz="2400" b="0" dirty="0" smtClean="0"/>
              <a:t>He paid our redemption price and our death according to </a:t>
            </a:r>
            <a:r>
              <a:rPr lang="he-IL" dirty="0" smtClean="0"/>
              <a:t>יהוה</a:t>
            </a:r>
            <a:r>
              <a:rPr lang="en-GB" sz="2400" b="0" dirty="0" smtClean="0"/>
              <a:t>’s will. (Matthew 27:1-9; Jeremiah 32:6-9; Zechariah 11:12-13)</a:t>
            </a:r>
            <a:endParaRPr lang="en-ZA" sz="2400" b="0" dirty="0" smtClean="0"/>
          </a:p>
          <a:p>
            <a:pPr algn="just"/>
            <a:r>
              <a:rPr lang="en-ZA" sz="2400" b="0" dirty="0" smtClean="0"/>
              <a:t>The Hebrew word for “</a:t>
            </a:r>
            <a:r>
              <a:rPr lang="en-ZA" sz="2400" b="0" i="1" dirty="0" smtClean="0"/>
              <a:t>value”</a:t>
            </a:r>
            <a:r>
              <a:rPr lang="en-ZA" sz="2400" b="0" dirty="0" smtClean="0"/>
              <a:t> here is “</a:t>
            </a:r>
            <a:r>
              <a:rPr lang="en-ZA" sz="2400" b="0" i="1" dirty="0" err="1" smtClean="0"/>
              <a:t>awrak</a:t>
            </a:r>
            <a:r>
              <a:rPr lang="en-ZA" sz="2400" b="0" dirty="0" smtClean="0"/>
              <a:t>” which means to </a:t>
            </a:r>
            <a:r>
              <a:rPr lang="en-ZA" sz="2400" b="0" i="1" dirty="0" smtClean="0"/>
              <a:t>“compare” or “estimate</a:t>
            </a:r>
            <a:r>
              <a:rPr lang="en-ZA" sz="2400" b="0" dirty="0" smtClean="0"/>
              <a:t>” with the connotation of “</a:t>
            </a:r>
            <a:r>
              <a:rPr lang="en-ZA" sz="2400" b="0" i="1" dirty="0" smtClean="0"/>
              <a:t>arranging” or “setting things in order”, “setting things right”.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VALUE OF MEN 20 – 60 YEARS</a:t>
            </a:r>
            <a:endParaRPr lang="en-ZA" dirty="0"/>
          </a:p>
        </p:txBody>
      </p:sp>
      <p:sp>
        <p:nvSpPr>
          <p:cNvPr id="3" name="Content Placeholder 2"/>
          <p:cNvSpPr>
            <a:spLocks noGrp="1"/>
          </p:cNvSpPr>
          <p:nvPr>
            <p:ph idx="1"/>
          </p:nvPr>
        </p:nvSpPr>
        <p:spPr>
          <a:xfrm>
            <a:off x="457200" y="1600200"/>
            <a:ext cx="8229600" cy="5257800"/>
          </a:xfrm>
        </p:spPr>
        <p:txBody>
          <a:bodyPr>
            <a:normAutofit lnSpcReduction="10000"/>
          </a:bodyPr>
          <a:lstStyle/>
          <a:p>
            <a:pPr algn="ctr"/>
            <a:r>
              <a:rPr lang="en-ZA" i="1" dirty="0" smtClean="0">
                <a:solidFill>
                  <a:srgbClr val="004821"/>
                </a:solidFill>
              </a:rPr>
              <a:t>when your evaluation is of a male from twenty years old up to sixty years old, then your evaluation shall be fifty </a:t>
            </a:r>
            <a:r>
              <a:rPr lang="en-ZA" i="1" dirty="0" err="1" smtClean="0">
                <a:solidFill>
                  <a:srgbClr val="004821"/>
                </a:solidFill>
              </a:rPr>
              <a:t>sheqels</a:t>
            </a:r>
            <a:r>
              <a:rPr lang="en-ZA" i="1" dirty="0" smtClean="0">
                <a:solidFill>
                  <a:srgbClr val="004821"/>
                </a:solidFill>
              </a:rPr>
              <a:t> of silver, according to the </a:t>
            </a:r>
            <a:r>
              <a:rPr lang="en-ZA" i="1" dirty="0" err="1" smtClean="0">
                <a:solidFill>
                  <a:srgbClr val="004821"/>
                </a:solidFill>
              </a:rPr>
              <a:t>sheqel</a:t>
            </a:r>
            <a:r>
              <a:rPr lang="en-ZA" i="1" dirty="0" smtClean="0">
                <a:solidFill>
                  <a:srgbClr val="004821"/>
                </a:solidFill>
              </a:rPr>
              <a:t> of the set-apart place. </a:t>
            </a:r>
            <a:r>
              <a:rPr lang="en-ZA" b="1" i="1" dirty="0" smtClean="0">
                <a:solidFill>
                  <a:srgbClr val="004821"/>
                </a:solidFill>
              </a:rPr>
              <a:t>(Leviticus 27:3) </a:t>
            </a:r>
          </a:p>
          <a:p>
            <a:pPr algn="l"/>
            <a:r>
              <a:rPr lang="en-ZA" sz="2400" b="0" i="1" dirty="0" smtClean="0">
                <a:solidFill>
                  <a:srgbClr val="C00000"/>
                </a:solidFill>
              </a:rPr>
              <a:t>50 SHEKELS OF SILVER: </a:t>
            </a:r>
          </a:p>
          <a:p>
            <a:pPr algn="just"/>
            <a:r>
              <a:rPr lang="en-ZA" sz="2400" b="0" dirty="0" smtClean="0"/>
              <a:t>20 is the value of the letter “</a:t>
            </a:r>
            <a:r>
              <a:rPr lang="en-ZA" sz="2400" b="0" dirty="0" err="1" smtClean="0"/>
              <a:t>kaf</a:t>
            </a:r>
            <a:r>
              <a:rPr lang="en-ZA" sz="2400" b="0" dirty="0" smtClean="0"/>
              <a:t>” which is the “palm” of the hand and the “crown” of the head. It’s an age that when the palm of </a:t>
            </a:r>
            <a:r>
              <a:rPr lang="en-ZA" sz="2400" b="0" dirty="0" err="1" smtClean="0"/>
              <a:t>Elohim</a:t>
            </a:r>
            <a:r>
              <a:rPr lang="en-ZA" sz="2400" b="0" dirty="0" smtClean="0"/>
              <a:t> on one’s head is needed to guide and lead. It is also the numeric value of the word “</a:t>
            </a:r>
            <a:r>
              <a:rPr lang="en-ZA" sz="2400" b="0" dirty="0" err="1" smtClean="0"/>
              <a:t>yod</a:t>
            </a:r>
            <a:r>
              <a:rPr lang="en-ZA" sz="2400" b="0" dirty="0" smtClean="0"/>
              <a:t>” or “hand” and represents strength. </a:t>
            </a:r>
          </a:p>
          <a:p>
            <a:pPr algn="just"/>
            <a:r>
              <a:rPr lang="en-ZA" sz="2400" b="0" dirty="0" smtClean="0"/>
              <a:t>60 is the value of the letter “</a:t>
            </a:r>
            <a:r>
              <a:rPr lang="en-ZA" sz="2400" b="0" dirty="0" err="1" smtClean="0"/>
              <a:t>samech</a:t>
            </a:r>
            <a:r>
              <a:rPr lang="en-ZA" sz="2400" b="0" dirty="0" smtClean="0"/>
              <a:t>” which means “ordination”. It’s shaped like a wedding ring and represents coming full circle or encompassing. This entire age range represents to us the prime of life in all aspects; from the strength of youth to the ordination through learning and growing wise.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50 SHEKELS OF SILVER</a:t>
            </a:r>
            <a:endParaRPr lang="en-ZA" dirty="0"/>
          </a:p>
        </p:txBody>
      </p:sp>
      <p:sp>
        <p:nvSpPr>
          <p:cNvPr id="3" name="Content Placeholder 2"/>
          <p:cNvSpPr>
            <a:spLocks noGrp="1"/>
          </p:cNvSpPr>
          <p:nvPr>
            <p:ph idx="1"/>
          </p:nvPr>
        </p:nvSpPr>
        <p:spPr/>
        <p:txBody>
          <a:bodyPr/>
          <a:lstStyle/>
          <a:p>
            <a:r>
              <a:rPr lang="en-ZA" dirty="0" smtClean="0"/>
              <a:t>The valuation here is 50 shekels of silver (man’s love for </a:t>
            </a:r>
            <a:r>
              <a:rPr lang="he-IL" dirty="0" smtClean="0"/>
              <a:t>יהוה</a:t>
            </a:r>
            <a:r>
              <a:rPr lang="en-ZA" dirty="0" smtClean="0"/>
              <a:t>). Fifty is the numeric value of the letter “nun” which is “fish” and/or the “kingdom”. Fifty equals the </a:t>
            </a:r>
            <a:r>
              <a:rPr lang="en-ZA" dirty="0" err="1" smtClean="0"/>
              <a:t>Yovel</a:t>
            </a:r>
            <a:r>
              <a:rPr lang="en-ZA" dirty="0" smtClean="0"/>
              <a:t> or Jubilee Year. The number fifty figures very prominently in the Tabernacle, or Dwelling Place, of Elohim. Each curtain had 50 loops connected by 50 </a:t>
            </a:r>
            <a:r>
              <a:rPr lang="en-ZA" dirty="0" err="1" smtClean="0"/>
              <a:t>taches</a:t>
            </a:r>
            <a:r>
              <a:rPr lang="en-ZA" dirty="0" smtClean="0"/>
              <a:t> of gold and the court of the Tabernacle was 50 cubits wide. The weight of each ingredient of the set-apart incense was 50 shekels. 50 is the numeric value of the word “</a:t>
            </a:r>
            <a:r>
              <a:rPr lang="en-ZA" dirty="0" err="1" smtClean="0"/>
              <a:t>admah</a:t>
            </a:r>
            <a:r>
              <a:rPr lang="en-ZA" dirty="0" smtClean="0"/>
              <a:t>” which means “fortress”. Also, Shavuot (the giving of the Torah and </a:t>
            </a:r>
            <a:r>
              <a:rPr lang="en-ZA" dirty="0" err="1" smtClean="0"/>
              <a:t>Ruach</a:t>
            </a:r>
            <a:r>
              <a:rPr lang="en-ZA" dirty="0" smtClean="0"/>
              <a:t> </a:t>
            </a:r>
            <a:r>
              <a:rPr lang="en-ZA" dirty="0" err="1" smtClean="0"/>
              <a:t>HaKodesh</a:t>
            </a:r>
            <a:r>
              <a:rPr lang="en-ZA" dirty="0" smtClean="0"/>
              <a:t>) is 50 days from the waiving of the barley </a:t>
            </a:r>
            <a:r>
              <a:rPr lang="en-ZA" dirty="0" err="1" smtClean="0"/>
              <a:t>omer</a:t>
            </a:r>
            <a:r>
              <a:rPr lang="en-ZA" dirty="0" smtClean="0"/>
              <a:t>, the day after Pesach.</a:t>
            </a:r>
          </a:p>
          <a:p>
            <a:r>
              <a:rPr lang="en-ZA" dirty="0" smtClean="0"/>
              <a:t>The valuation of a man, aged 20-60, represents the whole Kingdom with </a:t>
            </a:r>
            <a:r>
              <a:rPr lang="he-IL" dirty="0" smtClean="0"/>
              <a:t>יהוה</a:t>
            </a:r>
            <a:r>
              <a:rPr lang="en-ZA" dirty="0" smtClean="0"/>
              <a:t> dwelling in the midst. </a:t>
            </a:r>
          </a:p>
          <a:p>
            <a:endParaRPr lang="en-ZA"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VALUE OF WOMEN 20 – 60 YEARS</a:t>
            </a:r>
            <a:endParaRPr lang="en-ZA" dirty="0"/>
          </a:p>
        </p:txBody>
      </p:sp>
      <p:sp>
        <p:nvSpPr>
          <p:cNvPr id="3" name="Content Placeholder 2"/>
          <p:cNvSpPr>
            <a:spLocks noGrp="1"/>
          </p:cNvSpPr>
          <p:nvPr>
            <p:ph idx="1"/>
          </p:nvPr>
        </p:nvSpPr>
        <p:spPr>
          <a:xfrm>
            <a:off x="457200" y="1600200"/>
            <a:ext cx="8229600" cy="5257800"/>
          </a:xfrm>
        </p:spPr>
        <p:txBody>
          <a:bodyPr>
            <a:normAutofit/>
          </a:bodyPr>
          <a:lstStyle/>
          <a:p>
            <a:pPr algn="ctr"/>
            <a:r>
              <a:rPr lang="en-ZA" i="1" dirty="0" smtClean="0">
                <a:solidFill>
                  <a:srgbClr val="004821"/>
                </a:solidFill>
              </a:rPr>
              <a:t>‘And if it is a female, then your evaluation shall be thirty </a:t>
            </a:r>
            <a:r>
              <a:rPr lang="en-ZA" i="1" dirty="0" err="1" smtClean="0">
                <a:solidFill>
                  <a:srgbClr val="004821"/>
                </a:solidFill>
              </a:rPr>
              <a:t>sheqels</a:t>
            </a:r>
            <a:r>
              <a:rPr lang="en-ZA" i="1" dirty="0" smtClean="0">
                <a:solidFill>
                  <a:srgbClr val="004821"/>
                </a:solidFill>
              </a:rPr>
              <a:t>; </a:t>
            </a:r>
          </a:p>
          <a:p>
            <a:pPr algn="ctr"/>
            <a:r>
              <a:rPr lang="en-ZA" b="1" i="1" dirty="0" smtClean="0">
                <a:solidFill>
                  <a:srgbClr val="004821"/>
                </a:solidFill>
              </a:rPr>
              <a:t>(Leviticus 27:4)</a:t>
            </a:r>
          </a:p>
          <a:p>
            <a:pPr algn="l">
              <a:lnSpc>
                <a:spcPts val="2600"/>
              </a:lnSpc>
            </a:pPr>
            <a:r>
              <a:rPr lang="en-ZA" sz="2400" b="0" i="1" dirty="0" smtClean="0">
                <a:solidFill>
                  <a:srgbClr val="C00000"/>
                </a:solidFill>
              </a:rPr>
              <a:t>30 SHEKELS OF SILVER: </a:t>
            </a:r>
          </a:p>
          <a:p>
            <a:pPr>
              <a:lnSpc>
                <a:spcPts val="2600"/>
              </a:lnSpc>
            </a:pPr>
            <a:r>
              <a:rPr lang="en-ZA" sz="2400" b="0" dirty="0" smtClean="0"/>
              <a:t>Thirty is the numeric value of the letter “</a:t>
            </a:r>
            <a:r>
              <a:rPr lang="en-ZA" sz="2400" b="0" i="1" dirty="0" smtClean="0"/>
              <a:t>lamed” or the shepherd's staff and means to “teach” or “learn”. </a:t>
            </a:r>
            <a:r>
              <a:rPr lang="en-ZA" sz="2400" b="0" dirty="0" smtClean="0"/>
              <a:t>Thirty is the age when a Cohen begins his service. </a:t>
            </a:r>
            <a:r>
              <a:rPr lang="he-IL" dirty="0" smtClean="0"/>
              <a:t>יהושע</a:t>
            </a:r>
            <a:r>
              <a:rPr lang="en-ZA" sz="2400" b="0" dirty="0" smtClean="0"/>
              <a:t> was 30 when He began His ministry. Josef was 30 when he became ruler in Pharaoh’s house. David was 30 when he began his reign as King of Israel. Thirty represents</a:t>
            </a:r>
            <a:r>
              <a:rPr lang="en-ZA" sz="2400" b="0" i="1" dirty="0" smtClean="0"/>
              <a:t> “service” </a:t>
            </a:r>
            <a:r>
              <a:rPr lang="en-ZA" sz="2400" b="0" dirty="0" smtClean="0"/>
              <a:t>in the Kingdom. We are to learn and then teach; as </a:t>
            </a:r>
            <a:r>
              <a:rPr lang="he-IL" dirty="0" smtClean="0"/>
              <a:t>יהושע</a:t>
            </a:r>
            <a:r>
              <a:rPr lang="en-ZA" sz="2400" b="0" dirty="0" smtClean="0"/>
              <a:t> told His </a:t>
            </a:r>
            <a:r>
              <a:rPr lang="en-ZA" sz="2400" b="0" dirty="0" err="1" smtClean="0"/>
              <a:t>talmidim</a:t>
            </a:r>
            <a:r>
              <a:rPr lang="en-ZA" sz="2400" b="0" dirty="0" smtClean="0"/>
              <a:t> before His ascension, </a:t>
            </a:r>
            <a:r>
              <a:rPr lang="en-ZA" sz="2400" b="0" i="1" dirty="0" smtClean="0"/>
              <a:t>“Go and make taught ones…” </a:t>
            </a:r>
          </a:p>
          <a:p>
            <a:pPr>
              <a:lnSpc>
                <a:spcPts val="2600"/>
              </a:lnSpc>
            </a:pPr>
            <a:endParaRPr lang="en-ZA" sz="2400" b="0" i="1" dirty="0" smtClean="0"/>
          </a:p>
          <a:p>
            <a:pPr algn="ctr">
              <a:lnSpc>
                <a:spcPts val="2600"/>
              </a:lnSpc>
            </a:pPr>
            <a:r>
              <a:rPr lang="en-ZA" sz="2400" b="0" i="1" dirty="0" smtClean="0">
                <a:solidFill>
                  <a:srgbClr val="C00000"/>
                </a:solidFill>
              </a:rPr>
              <a:t>30 Shekels of silver to redeem the bride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dirty="0" smtClean="0"/>
              <a:t>VALUE 5 – 20 YEARS</a:t>
            </a:r>
            <a:endParaRPr lang="en-ZA" dirty="0"/>
          </a:p>
        </p:txBody>
      </p:sp>
      <p:sp>
        <p:nvSpPr>
          <p:cNvPr id="3" name="Content Placeholder 2"/>
          <p:cNvSpPr>
            <a:spLocks noGrp="1"/>
          </p:cNvSpPr>
          <p:nvPr>
            <p:ph idx="1"/>
          </p:nvPr>
        </p:nvSpPr>
        <p:spPr>
          <a:xfrm>
            <a:off x="457200" y="1600200"/>
            <a:ext cx="8229600" cy="5257800"/>
          </a:xfrm>
        </p:spPr>
        <p:txBody>
          <a:bodyPr>
            <a:noAutofit/>
          </a:bodyPr>
          <a:lstStyle/>
          <a:p>
            <a:pPr algn="ctr">
              <a:lnSpc>
                <a:spcPts val="2000"/>
              </a:lnSpc>
            </a:pPr>
            <a:r>
              <a:rPr lang="en-ZA" i="1" dirty="0" smtClean="0">
                <a:solidFill>
                  <a:srgbClr val="004821"/>
                </a:solidFill>
              </a:rPr>
              <a:t>and if from five years old up to twenty years old, then your evaluation for a male shall be twenty </a:t>
            </a:r>
            <a:r>
              <a:rPr lang="en-ZA" i="1" dirty="0" err="1" smtClean="0">
                <a:solidFill>
                  <a:srgbClr val="004821"/>
                </a:solidFill>
              </a:rPr>
              <a:t>sheqels</a:t>
            </a:r>
            <a:r>
              <a:rPr lang="en-ZA" i="1" dirty="0" smtClean="0">
                <a:solidFill>
                  <a:srgbClr val="004821"/>
                </a:solidFill>
              </a:rPr>
              <a:t>, and for a female ten </a:t>
            </a:r>
            <a:r>
              <a:rPr lang="en-ZA" i="1" dirty="0" err="1" smtClean="0">
                <a:solidFill>
                  <a:srgbClr val="004821"/>
                </a:solidFill>
              </a:rPr>
              <a:t>sheqels</a:t>
            </a:r>
            <a:r>
              <a:rPr lang="en-ZA" i="1" dirty="0" smtClean="0">
                <a:solidFill>
                  <a:srgbClr val="004821"/>
                </a:solidFill>
              </a:rPr>
              <a:t>; </a:t>
            </a:r>
            <a:r>
              <a:rPr lang="en-ZA" b="1" i="1" dirty="0" smtClean="0">
                <a:solidFill>
                  <a:srgbClr val="004821"/>
                </a:solidFill>
              </a:rPr>
              <a:t>(Leviticus 27:5 )</a:t>
            </a:r>
          </a:p>
          <a:p>
            <a:pPr>
              <a:lnSpc>
                <a:spcPts val="2000"/>
              </a:lnSpc>
            </a:pPr>
            <a:r>
              <a:rPr lang="en-ZA" sz="2400" b="0" i="1" dirty="0" smtClean="0">
                <a:solidFill>
                  <a:srgbClr val="C00000"/>
                </a:solidFill>
              </a:rPr>
              <a:t>MALE - 20 SHEKELS:</a:t>
            </a:r>
          </a:p>
          <a:p>
            <a:pPr>
              <a:lnSpc>
                <a:spcPts val="2000"/>
              </a:lnSpc>
            </a:pPr>
            <a:r>
              <a:rPr lang="en-ZA" sz="2400" b="0" dirty="0" smtClean="0"/>
              <a:t>Five is the numeric value of the letter “</a:t>
            </a:r>
            <a:r>
              <a:rPr lang="en-ZA" sz="2400" b="0" i="1" dirty="0" smtClean="0"/>
              <a:t>hey”</a:t>
            </a:r>
            <a:r>
              <a:rPr lang="en-ZA" sz="2400" b="0" dirty="0" smtClean="0"/>
              <a:t> which means </a:t>
            </a:r>
            <a:r>
              <a:rPr lang="en-ZA" sz="2400" b="0" i="1" dirty="0" smtClean="0"/>
              <a:t>“behold” </a:t>
            </a:r>
            <a:r>
              <a:rPr lang="en-ZA" sz="2400" b="0" dirty="0" smtClean="0"/>
              <a:t>as a </a:t>
            </a:r>
            <a:r>
              <a:rPr lang="en-ZA" sz="2400" b="0" i="1" dirty="0" smtClean="0"/>
              <a:t>“revelation</a:t>
            </a:r>
            <a:r>
              <a:rPr lang="en-ZA" sz="2400" b="0" dirty="0" smtClean="0"/>
              <a:t>” and 20 (or </a:t>
            </a:r>
            <a:r>
              <a:rPr lang="en-ZA" sz="2400" b="0" i="1" dirty="0" smtClean="0"/>
              <a:t>“</a:t>
            </a:r>
            <a:r>
              <a:rPr lang="en-ZA" sz="2400" b="0" i="1" dirty="0" err="1" smtClean="0"/>
              <a:t>kaf</a:t>
            </a:r>
            <a:r>
              <a:rPr lang="en-ZA" sz="2400" b="0" dirty="0" smtClean="0"/>
              <a:t>”) is </a:t>
            </a:r>
            <a:r>
              <a:rPr lang="en-ZA" sz="2400" b="0" i="1" dirty="0" smtClean="0"/>
              <a:t>“palm” or “crown of the head”</a:t>
            </a:r>
            <a:r>
              <a:rPr lang="en-ZA" sz="2400" b="0" dirty="0" smtClean="0"/>
              <a:t>. When we are spiritually very young we first behold the revelation of </a:t>
            </a:r>
            <a:r>
              <a:rPr lang="he-IL" dirty="0" smtClean="0"/>
              <a:t>יהושע</a:t>
            </a:r>
            <a:r>
              <a:rPr lang="en-ZA" sz="2400" b="0" dirty="0" smtClean="0"/>
              <a:t> as His palm guiding us. </a:t>
            </a:r>
          </a:p>
          <a:p>
            <a:pPr>
              <a:lnSpc>
                <a:spcPts val="2000"/>
              </a:lnSpc>
            </a:pPr>
            <a:r>
              <a:rPr lang="en-ZA" sz="2400" b="0" dirty="0" smtClean="0"/>
              <a:t>Twenty is also the numeric value 10  of “</a:t>
            </a:r>
            <a:r>
              <a:rPr lang="en-ZA" sz="2400" b="0" i="1" dirty="0" smtClean="0"/>
              <a:t>dodo” or “loving”. </a:t>
            </a:r>
            <a:r>
              <a:rPr lang="en-ZA" sz="2400" b="0" dirty="0" smtClean="0"/>
              <a:t>He takes the </a:t>
            </a:r>
            <a:r>
              <a:rPr lang="en-ZA" sz="2400" b="0" i="1" dirty="0" smtClean="0"/>
              <a:t>“youngsters</a:t>
            </a:r>
            <a:r>
              <a:rPr lang="en-ZA" sz="2400" b="0" dirty="0" smtClean="0"/>
              <a:t>” in the faith right back to the basics, the two pillars of the Torah; love </a:t>
            </a:r>
            <a:r>
              <a:rPr lang="he-IL" dirty="0" smtClean="0"/>
              <a:t>יהוה</a:t>
            </a:r>
            <a:r>
              <a:rPr lang="en-ZA" sz="2400" b="0" dirty="0" smtClean="0"/>
              <a:t> and love each other. </a:t>
            </a:r>
          </a:p>
          <a:p>
            <a:pPr>
              <a:lnSpc>
                <a:spcPts val="2000"/>
              </a:lnSpc>
            </a:pPr>
            <a:r>
              <a:rPr lang="en-ZA" sz="2400" b="0" i="1" dirty="0" smtClean="0">
                <a:solidFill>
                  <a:srgbClr val="C00000"/>
                </a:solidFill>
              </a:rPr>
              <a:t>FEMALE - 10 SHEKELS: </a:t>
            </a:r>
          </a:p>
          <a:p>
            <a:pPr>
              <a:lnSpc>
                <a:spcPts val="2000"/>
              </a:lnSpc>
            </a:pPr>
            <a:r>
              <a:rPr lang="en-ZA" sz="2400" b="0" dirty="0" smtClean="0"/>
              <a:t>10 equals the letter </a:t>
            </a:r>
            <a:r>
              <a:rPr lang="en-ZA" sz="2400" b="0" i="1" dirty="0" smtClean="0"/>
              <a:t>“</a:t>
            </a:r>
            <a:r>
              <a:rPr lang="en-ZA" sz="2400" b="0" i="1" dirty="0" err="1" smtClean="0"/>
              <a:t>yud</a:t>
            </a:r>
            <a:r>
              <a:rPr lang="en-ZA" sz="2400" b="0" i="1" dirty="0" smtClean="0"/>
              <a:t>”, </a:t>
            </a:r>
            <a:r>
              <a:rPr lang="en-ZA" sz="2400" b="0" dirty="0" smtClean="0"/>
              <a:t>the </a:t>
            </a:r>
            <a:r>
              <a:rPr lang="en-ZA" sz="2400" b="0" i="1" dirty="0" smtClean="0"/>
              <a:t>“hand”. </a:t>
            </a:r>
            <a:r>
              <a:rPr lang="en-ZA" sz="2400" b="0" dirty="0" smtClean="0"/>
              <a:t>Ten represents divine, or ordinal, perfection. Ten is Yom Kippur (the 10th day of the 7th month), or the perfection (completion) of our atonement. Ten is a tithe, a </a:t>
            </a:r>
            <a:r>
              <a:rPr lang="en-ZA" sz="2400" b="0" dirty="0" err="1" smtClean="0"/>
              <a:t>minyan</a:t>
            </a:r>
            <a:r>
              <a:rPr lang="en-ZA" sz="2400" b="0" dirty="0" smtClean="0"/>
              <a:t>, the number of generations from Adam to Noah and from Noah to Abraham. </a:t>
            </a:r>
            <a:r>
              <a:rPr lang="he-IL" dirty="0" smtClean="0"/>
              <a:t>יהוה</a:t>
            </a:r>
            <a:r>
              <a:rPr lang="en-ZA" sz="2400" b="0" dirty="0" smtClean="0"/>
              <a:t> gave Moshe Ten Commandments written by His finger. As we’ve learned in teachings past, the tithe represents each of us, one at a time.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VALUE 1 Month – 5 YEARS</a:t>
            </a:r>
            <a:endParaRPr lang="en-ZA" dirty="0"/>
          </a:p>
        </p:txBody>
      </p:sp>
      <p:sp>
        <p:nvSpPr>
          <p:cNvPr id="3" name="Content Placeholder 2"/>
          <p:cNvSpPr>
            <a:spLocks noGrp="1"/>
          </p:cNvSpPr>
          <p:nvPr>
            <p:ph idx="1"/>
          </p:nvPr>
        </p:nvSpPr>
        <p:spPr>
          <a:xfrm>
            <a:off x="457200" y="1600200"/>
            <a:ext cx="8229600" cy="5257800"/>
          </a:xfrm>
        </p:spPr>
        <p:txBody>
          <a:bodyPr>
            <a:normAutofit lnSpcReduction="10000"/>
          </a:bodyPr>
          <a:lstStyle/>
          <a:p>
            <a:pPr algn="ctr"/>
            <a:r>
              <a:rPr lang="en-ZA" i="1" dirty="0" smtClean="0">
                <a:solidFill>
                  <a:srgbClr val="004821"/>
                </a:solidFill>
              </a:rPr>
              <a:t>and if from a month old up to five years old, then your evaluation for a male shall be five </a:t>
            </a:r>
            <a:r>
              <a:rPr lang="en-ZA" i="1" dirty="0" err="1" smtClean="0">
                <a:solidFill>
                  <a:srgbClr val="004821"/>
                </a:solidFill>
              </a:rPr>
              <a:t>sheqels</a:t>
            </a:r>
            <a:r>
              <a:rPr lang="en-ZA" i="1" dirty="0" smtClean="0">
                <a:solidFill>
                  <a:srgbClr val="004821"/>
                </a:solidFill>
              </a:rPr>
              <a:t> of silver, and for a female your evaluation shall be three </a:t>
            </a:r>
            <a:r>
              <a:rPr lang="en-ZA" i="1" dirty="0" err="1" smtClean="0">
                <a:solidFill>
                  <a:srgbClr val="004821"/>
                </a:solidFill>
              </a:rPr>
              <a:t>sheqels</a:t>
            </a:r>
            <a:r>
              <a:rPr lang="en-ZA" i="1" dirty="0" smtClean="0">
                <a:solidFill>
                  <a:srgbClr val="004821"/>
                </a:solidFill>
              </a:rPr>
              <a:t> of silver; </a:t>
            </a:r>
            <a:r>
              <a:rPr lang="en-ZA" b="1" i="1" dirty="0" smtClean="0">
                <a:solidFill>
                  <a:srgbClr val="004821"/>
                </a:solidFill>
              </a:rPr>
              <a:t>(Leviticus 27:6) </a:t>
            </a:r>
          </a:p>
          <a:p>
            <a:r>
              <a:rPr lang="en-ZA" sz="2400" b="0" i="1" dirty="0" smtClean="0">
                <a:solidFill>
                  <a:srgbClr val="C00000"/>
                </a:solidFill>
              </a:rPr>
              <a:t>MALE 5 SHEKELS:</a:t>
            </a:r>
          </a:p>
          <a:p>
            <a:pPr algn="just"/>
            <a:r>
              <a:rPr lang="en-ZA" sz="2400" b="0" dirty="0" smtClean="0"/>
              <a:t>One month (aleph </a:t>
            </a:r>
            <a:r>
              <a:rPr lang="en-ZA" sz="2400" b="0" dirty="0" err="1" smtClean="0"/>
              <a:t>Chodesh</a:t>
            </a:r>
            <a:r>
              <a:rPr lang="en-ZA" sz="2400" b="0" dirty="0" smtClean="0"/>
              <a:t>) represents the beginning, our beginning. Five, is the numeric value of the letter </a:t>
            </a:r>
            <a:r>
              <a:rPr lang="en-ZA" sz="2400" b="0" i="1" dirty="0" smtClean="0"/>
              <a:t>“hey” </a:t>
            </a:r>
            <a:r>
              <a:rPr lang="en-ZA" sz="2400" b="0" dirty="0" smtClean="0"/>
              <a:t>which is </a:t>
            </a:r>
            <a:r>
              <a:rPr lang="en-ZA" sz="2400" b="0" i="1" dirty="0" smtClean="0"/>
              <a:t>“to behold” or “revelation”. </a:t>
            </a:r>
            <a:r>
              <a:rPr lang="en-ZA" sz="2400" b="0" dirty="0" smtClean="0"/>
              <a:t>It represents the journey from our beginning to beholding His revelation (our awakening). </a:t>
            </a:r>
          </a:p>
          <a:p>
            <a:r>
              <a:rPr lang="en-ZA" sz="2400" b="0" i="1" dirty="0" smtClean="0">
                <a:solidFill>
                  <a:srgbClr val="C00000"/>
                </a:solidFill>
              </a:rPr>
              <a:t>FEMALE 3 SHEKELS:</a:t>
            </a:r>
          </a:p>
          <a:p>
            <a:pPr algn="just"/>
            <a:r>
              <a:rPr lang="en-ZA" sz="2400" b="0" dirty="0" smtClean="0"/>
              <a:t>Three is the </a:t>
            </a:r>
            <a:r>
              <a:rPr lang="en-ZA" sz="2400" b="0" i="1" dirty="0" smtClean="0"/>
              <a:t>“</a:t>
            </a:r>
            <a:r>
              <a:rPr lang="en-ZA" sz="2400" b="0" i="1" dirty="0" err="1" smtClean="0"/>
              <a:t>gimmel</a:t>
            </a:r>
            <a:r>
              <a:rPr lang="en-ZA" sz="2400" b="0" i="1" dirty="0" smtClean="0"/>
              <a:t>” </a:t>
            </a:r>
            <a:r>
              <a:rPr lang="en-ZA" sz="2400" b="0" dirty="0" smtClean="0"/>
              <a:t>which is the “</a:t>
            </a:r>
            <a:r>
              <a:rPr lang="en-ZA" sz="2400" b="0" i="1" dirty="0" smtClean="0"/>
              <a:t>bridge”. </a:t>
            </a:r>
            <a:r>
              <a:rPr lang="en-ZA" sz="2400" b="0" dirty="0" smtClean="0"/>
              <a:t>Three also equals </a:t>
            </a:r>
            <a:r>
              <a:rPr lang="en-ZA" sz="2400" b="0" i="1" dirty="0" smtClean="0"/>
              <a:t>“aleph-</a:t>
            </a:r>
            <a:r>
              <a:rPr lang="en-ZA" sz="2400" b="0" i="1" dirty="0" err="1" smtClean="0"/>
              <a:t>beit</a:t>
            </a:r>
            <a:r>
              <a:rPr lang="en-ZA" sz="2400" b="0" i="1" dirty="0" smtClean="0"/>
              <a:t>” </a:t>
            </a:r>
            <a:r>
              <a:rPr lang="en-ZA" sz="2400" b="0" dirty="0" smtClean="0"/>
              <a:t>which is </a:t>
            </a:r>
            <a:r>
              <a:rPr lang="en-ZA" sz="2400" b="0" dirty="0" err="1" smtClean="0"/>
              <a:t>Ab</a:t>
            </a:r>
            <a:r>
              <a:rPr lang="en-ZA" sz="2400" b="0" dirty="0" smtClean="0"/>
              <a:t>, the short form of Abba (Father). When we behold His revelation, when He reveals Himself to us, He bridges the gap that separates us from Himself. It’s our choice, whether we separate, or keep our vow to come to Him.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VALUE 60 AND ABOVE</a:t>
            </a:r>
            <a:endParaRPr lang="en-ZA" dirty="0"/>
          </a:p>
        </p:txBody>
      </p:sp>
      <p:sp>
        <p:nvSpPr>
          <p:cNvPr id="3" name="Content Placeholder 2"/>
          <p:cNvSpPr>
            <a:spLocks noGrp="1"/>
          </p:cNvSpPr>
          <p:nvPr>
            <p:ph idx="1"/>
          </p:nvPr>
        </p:nvSpPr>
        <p:spPr>
          <a:xfrm>
            <a:off x="457200" y="1600200"/>
            <a:ext cx="8229600" cy="5257800"/>
          </a:xfrm>
        </p:spPr>
        <p:txBody>
          <a:bodyPr>
            <a:noAutofit/>
          </a:bodyPr>
          <a:lstStyle/>
          <a:p>
            <a:pPr algn="ctr">
              <a:lnSpc>
                <a:spcPts val="2400"/>
              </a:lnSpc>
            </a:pPr>
            <a:r>
              <a:rPr lang="en-ZA" i="1" dirty="0" smtClean="0">
                <a:solidFill>
                  <a:srgbClr val="004821"/>
                </a:solidFill>
              </a:rPr>
              <a:t>and if from sixty years old and above, if it is a male, then your evaluation shall be fifteen </a:t>
            </a:r>
            <a:r>
              <a:rPr lang="en-ZA" i="1" dirty="0" err="1" smtClean="0">
                <a:solidFill>
                  <a:srgbClr val="004821"/>
                </a:solidFill>
              </a:rPr>
              <a:t>sheqels</a:t>
            </a:r>
            <a:r>
              <a:rPr lang="en-ZA" i="1" dirty="0" smtClean="0">
                <a:solidFill>
                  <a:srgbClr val="004821"/>
                </a:solidFill>
              </a:rPr>
              <a:t>, and for a female ten </a:t>
            </a:r>
            <a:r>
              <a:rPr lang="en-ZA" i="1" dirty="0" err="1" smtClean="0">
                <a:solidFill>
                  <a:srgbClr val="004821"/>
                </a:solidFill>
              </a:rPr>
              <a:t>sheqels</a:t>
            </a:r>
            <a:r>
              <a:rPr lang="en-ZA" i="1" dirty="0" smtClean="0">
                <a:solidFill>
                  <a:srgbClr val="004821"/>
                </a:solidFill>
              </a:rPr>
              <a:t>. </a:t>
            </a:r>
            <a:r>
              <a:rPr lang="en-ZA" b="1" i="1" dirty="0" smtClean="0">
                <a:solidFill>
                  <a:srgbClr val="004821"/>
                </a:solidFill>
              </a:rPr>
              <a:t>(Leviticus 27:7)</a:t>
            </a:r>
          </a:p>
          <a:p>
            <a:pPr>
              <a:lnSpc>
                <a:spcPts val="2400"/>
              </a:lnSpc>
            </a:pPr>
            <a:r>
              <a:rPr lang="en-ZA" b="0" i="1" dirty="0" smtClean="0">
                <a:solidFill>
                  <a:srgbClr val="C00000"/>
                </a:solidFill>
              </a:rPr>
              <a:t>MALE 15 SHEKELS:</a:t>
            </a:r>
          </a:p>
          <a:p>
            <a:pPr algn="just">
              <a:lnSpc>
                <a:spcPts val="2400"/>
              </a:lnSpc>
            </a:pPr>
            <a:r>
              <a:rPr lang="en-ZA" b="0" dirty="0" smtClean="0"/>
              <a:t>60 is the letter </a:t>
            </a:r>
            <a:r>
              <a:rPr lang="en-ZA" b="0" i="1" dirty="0" smtClean="0"/>
              <a:t>“</a:t>
            </a:r>
            <a:r>
              <a:rPr lang="en-ZA" b="0" i="1" dirty="0" err="1" smtClean="0"/>
              <a:t>samech</a:t>
            </a:r>
            <a:r>
              <a:rPr lang="en-ZA" b="0" i="1" dirty="0" smtClean="0"/>
              <a:t>”, </a:t>
            </a:r>
            <a:r>
              <a:rPr lang="en-ZA" b="0" dirty="0" smtClean="0"/>
              <a:t>“full circle” and 15 equals a number of letter combinations that I’ll let you look up; but, most importantly it equals </a:t>
            </a:r>
            <a:r>
              <a:rPr lang="en-ZA" b="0" i="1" dirty="0" smtClean="0"/>
              <a:t>“</a:t>
            </a:r>
            <a:r>
              <a:rPr lang="en-ZA" b="0" i="1" dirty="0" err="1" smtClean="0"/>
              <a:t>Yud</a:t>
            </a:r>
            <a:r>
              <a:rPr lang="en-ZA" b="0" i="1" dirty="0" smtClean="0"/>
              <a:t>-Hey”</a:t>
            </a:r>
            <a:r>
              <a:rPr lang="en-ZA" b="0" dirty="0" smtClean="0"/>
              <a:t> or Yah, the poetic intimate Name of our Father. When we’ve come “full circle” in our Torah walk with </a:t>
            </a:r>
            <a:r>
              <a:rPr lang="en-ZA" b="0" dirty="0" err="1" smtClean="0"/>
              <a:t>Elohim</a:t>
            </a:r>
            <a:r>
              <a:rPr lang="en-ZA" b="0" dirty="0" smtClean="0"/>
              <a:t>, we’ll truly be on intimate terms with Him. </a:t>
            </a:r>
          </a:p>
          <a:p>
            <a:pPr>
              <a:lnSpc>
                <a:spcPts val="2400"/>
              </a:lnSpc>
            </a:pPr>
            <a:r>
              <a:rPr lang="en-ZA" b="0" i="1" dirty="0" smtClean="0">
                <a:solidFill>
                  <a:srgbClr val="C00000"/>
                </a:solidFill>
              </a:rPr>
              <a:t>FEMALE 10 SHEKELS:</a:t>
            </a:r>
          </a:p>
          <a:p>
            <a:pPr algn="just">
              <a:lnSpc>
                <a:spcPts val="2400"/>
              </a:lnSpc>
            </a:pPr>
            <a:r>
              <a:rPr lang="en-ZA" b="0" dirty="0" smtClean="0"/>
              <a:t>The </a:t>
            </a:r>
            <a:r>
              <a:rPr lang="en-ZA" b="0" i="1" dirty="0" smtClean="0"/>
              <a:t>“completion” </a:t>
            </a:r>
            <a:r>
              <a:rPr lang="en-ZA" b="0" dirty="0" smtClean="0"/>
              <a:t>of our “perfection”. You’ll notice that these two valuations, 15 and 10 shekels, is half of the valuations for ages 20 to 60. Why? The rabbis teach that, at age 60, our valuation is cut in half because we are to be sharing the knowledge and wisdom we’ve gained with the younger and our vow is no longer just personal, but corporate.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TABERNACLE</a:t>
            </a:r>
            <a:endParaRPr lang="en-ZA" dirty="0"/>
          </a:p>
        </p:txBody>
      </p:sp>
      <p:sp>
        <p:nvSpPr>
          <p:cNvPr id="3" name="Content Placeholder 2"/>
          <p:cNvSpPr>
            <a:spLocks noGrp="1"/>
          </p:cNvSpPr>
          <p:nvPr>
            <p:ph idx="1"/>
          </p:nvPr>
        </p:nvSpPr>
        <p:spPr/>
        <p:txBody>
          <a:bodyPr>
            <a:normAutofit fontScale="25000" lnSpcReduction="20000"/>
          </a:bodyPr>
          <a:lstStyle/>
          <a:p>
            <a:r>
              <a:rPr lang="en-ZA" sz="9600" b="0" dirty="0" smtClean="0"/>
              <a:t>The Levitical instructions carefully laid in the book of Leviticus describes how the tabernacle functioned, the duties, roles and positions of the Levites, the Levitical priests and Levitical High Priest (the Bride) before </a:t>
            </a:r>
            <a:r>
              <a:rPr lang="he-IL" sz="9600" dirty="0" smtClean="0"/>
              <a:t>יהוה</a:t>
            </a:r>
            <a:r>
              <a:rPr lang="en-ZA" sz="9600" b="0" dirty="0" smtClean="0"/>
              <a:t>. The importance of the teaching of the tabernacle can be seen in Ezekiel, as it is spoken as a prophetic message to the generation entering into the Messianic age in the end times.</a:t>
            </a:r>
            <a:r>
              <a:rPr lang="en-ZA" sz="9600" dirty="0" smtClean="0"/>
              <a:t> </a:t>
            </a:r>
            <a:endParaRPr lang="en-US" sz="9600" dirty="0" smtClean="0"/>
          </a:p>
          <a:p>
            <a:pPr algn="ctr"/>
            <a:r>
              <a:rPr lang="en-ZA" sz="9600" i="1" dirty="0" smtClean="0">
                <a:solidFill>
                  <a:srgbClr val="004821"/>
                </a:solidFill>
              </a:rPr>
              <a:t>“Son of man, explain the House to the house of </a:t>
            </a:r>
            <a:r>
              <a:rPr lang="en-ZA" sz="9600" i="1" dirty="0" err="1" smtClean="0">
                <a:solidFill>
                  <a:srgbClr val="004821"/>
                </a:solidFill>
              </a:rPr>
              <a:t>Yisra’ĕl</a:t>
            </a:r>
            <a:r>
              <a:rPr lang="en-ZA" sz="9600" i="1" dirty="0" smtClean="0">
                <a:solidFill>
                  <a:srgbClr val="004821"/>
                </a:solidFill>
              </a:rPr>
              <a:t>, and when they are ashamed of their </a:t>
            </a:r>
            <a:r>
              <a:rPr lang="en-ZA" sz="9600" i="1" dirty="0" err="1" smtClean="0">
                <a:solidFill>
                  <a:srgbClr val="004821"/>
                </a:solidFill>
              </a:rPr>
              <a:t>crookednesses</a:t>
            </a:r>
            <a:r>
              <a:rPr lang="en-ZA" sz="9600" i="1" dirty="0" smtClean="0">
                <a:solidFill>
                  <a:srgbClr val="004821"/>
                </a:solidFill>
              </a:rPr>
              <a:t>, they shall measure the measurements. “And since they shall be ashamed of all that they did, make known to them the design of the House and its structure, and its exits and its entrances, its entire design and all its laws, and all its forms and all its </a:t>
            </a:r>
            <a:r>
              <a:rPr lang="en-ZA" sz="9600" i="1" dirty="0" err="1" smtClean="0">
                <a:solidFill>
                  <a:srgbClr val="004821"/>
                </a:solidFill>
              </a:rPr>
              <a:t>Torot</a:t>
            </a:r>
            <a:r>
              <a:rPr lang="en-ZA" sz="9600" i="1" dirty="0" smtClean="0">
                <a:solidFill>
                  <a:srgbClr val="004821"/>
                </a:solidFill>
              </a:rPr>
              <a:t>. And write it down before their eyes, so that they observe its entire design and all its laws, and shall do them. “This is the Torah of the House: Upon the mountaintop, all the boundary of it, all around, is most set-apart. See, this is the Torah of the House. </a:t>
            </a:r>
            <a:r>
              <a:rPr lang="en-ZA" sz="9600" b="1" i="1" dirty="0" smtClean="0">
                <a:solidFill>
                  <a:srgbClr val="004821"/>
                </a:solidFill>
              </a:rPr>
              <a:t>(Ezekiel 43:10-12 )</a:t>
            </a:r>
          </a:p>
          <a:p>
            <a:endParaRPr lang="en-ZA" sz="9600" dirty="0" smtClean="0"/>
          </a:p>
          <a:p>
            <a:endParaRPr lang="en-ZA" sz="9600"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a:t>
            </a:fld>
            <a:endParaRPr lang="en-ZA"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TOO POOR</a:t>
            </a:r>
            <a:endParaRPr lang="en-ZA" dirty="0"/>
          </a:p>
        </p:txBody>
      </p:sp>
      <p:sp>
        <p:nvSpPr>
          <p:cNvPr id="3" name="Content Placeholder 2"/>
          <p:cNvSpPr>
            <a:spLocks noGrp="1"/>
          </p:cNvSpPr>
          <p:nvPr>
            <p:ph idx="1"/>
          </p:nvPr>
        </p:nvSpPr>
        <p:spPr>
          <a:xfrm>
            <a:off x="457200" y="1600200"/>
            <a:ext cx="8229600" cy="5257800"/>
          </a:xfrm>
        </p:spPr>
        <p:txBody>
          <a:bodyPr>
            <a:normAutofit/>
          </a:bodyPr>
          <a:lstStyle/>
          <a:p>
            <a:pPr algn="ctr"/>
            <a:r>
              <a:rPr lang="en-ZA" i="1" dirty="0" smtClean="0">
                <a:solidFill>
                  <a:srgbClr val="004821"/>
                </a:solidFill>
              </a:rPr>
              <a:t>‘But if he is too poor to pay your evaluation, then he shall present himself before the priest, and the priest shall set a value for him. According to the ability of him who vowed, the priest shall value him. </a:t>
            </a:r>
            <a:r>
              <a:rPr lang="en-ZA" b="1" i="1" dirty="0" smtClean="0">
                <a:solidFill>
                  <a:srgbClr val="004821"/>
                </a:solidFill>
              </a:rPr>
              <a:t>(Leviticus 27:8)</a:t>
            </a:r>
          </a:p>
          <a:p>
            <a:pPr>
              <a:lnSpc>
                <a:spcPts val="2600"/>
              </a:lnSpc>
            </a:pPr>
            <a:endParaRPr lang="en-ZA" sz="2400" b="0" dirty="0" smtClean="0"/>
          </a:p>
          <a:p>
            <a:pPr>
              <a:lnSpc>
                <a:spcPts val="2600"/>
              </a:lnSpc>
            </a:pPr>
            <a:r>
              <a:rPr lang="en-ZA" sz="2400" b="0" dirty="0" smtClean="0"/>
              <a:t>Our Priest, </a:t>
            </a:r>
            <a:r>
              <a:rPr lang="he-IL" dirty="0" smtClean="0"/>
              <a:t>יהושע</a:t>
            </a:r>
            <a:r>
              <a:rPr lang="en-ZA" sz="2400" b="0" dirty="0" smtClean="0"/>
              <a:t>, did just that. His betrayal price was 30 pieces (shekels) of silver. But, the valuation He put on us was His Life, the highest “</a:t>
            </a:r>
            <a:r>
              <a:rPr lang="en-ZA" sz="2400" b="0" i="1" dirty="0" smtClean="0"/>
              <a:t>bride price” </a:t>
            </a:r>
            <a:r>
              <a:rPr lang="en-ZA" sz="2400" b="0" dirty="0" smtClean="0"/>
              <a:t>of all. As we pray and make our vows, our promises, to Abba </a:t>
            </a:r>
            <a:r>
              <a:rPr lang="he-IL" dirty="0" smtClean="0"/>
              <a:t>יהוה</a:t>
            </a:r>
            <a:r>
              <a:rPr lang="en-ZA" sz="2400" b="0" dirty="0" smtClean="0"/>
              <a:t> in the Name of His Son and our Redemption, let’s remember our worth to Him and set ourselves apart according to His Love for us.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TITHE</a:t>
            </a:r>
            <a:endParaRPr lang="en-ZA" dirty="0"/>
          </a:p>
        </p:txBody>
      </p:sp>
      <p:sp>
        <p:nvSpPr>
          <p:cNvPr id="3" name="Content Placeholder 2"/>
          <p:cNvSpPr>
            <a:spLocks noGrp="1"/>
          </p:cNvSpPr>
          <p:nvPr>
            <p:ph idx="1"/>
          </p:nvPr>
        </p:nvSpPr>
        <p:spPr/>
        <p:txBody>
          <a:bodyPr>
            <a:noAutofit/>
          </a:bodyPr>
          <a:lstStyle/>
          <a:p>
            <a:pPr algn="ctr"/>
            <a:r>
              <a:rPr lang="en-ZA" i="1" dirty="0" smtClean="0">
                <a:solidFill>
                  <a:srgbClr val="004821"/>
                </a:solidFill>
              </a:rPr>
              <a:t>‘And all the tithe of the land – of the seed of the land or of the fruit of the tree – belongs to </a:t>
            </a:r>
            <a:r>
              <a:rPr lang="he-IL" i="1" dirty="0" smtClean="0">
                <a:solidFill>
                  <a:srgbClr val="004821"/>
                </a:solidFill>
              </a:rPr>
              <a:t>יהוה</a:t>
            </a:r>
            <a:r>
              <a:rPr lang="en-US" i="1" dirty="0" smtClean="0">
                <a:solidFill>
                  <a:srgbClr val="004821"/>
                </a:solidFill>
              </a:rPr>
              <a:t>. It is set-apart to </a:t>
            </a:r>
            <a:r>
              <a:rPr lang="he-IL" i="1" dirty="0" smtClean="0">
                <a:solidFill>
                  <a:srgbClr val="004821"/>
                </a:solidFill>
              </a:rPr>
              <a:t>יהוה</a:t>
            </a:r>
            <a:r>
              <a:rPr lang="en-US" i="1" dirty="0" smtClean="0">
                <a:solidFill>
                  <a:srgbClr val="004821"/>
                </a:solidFill>
              </a:rPr>
              <a:t>. </a:t>
            </a:r>
          </a:p>
          <a:p>
            <a:pPr algn="ctr"/>
            <a:r>
              <a:rPr lang="en-US" b="1" i="1" dirty="0" smtClean="0">
                <a:solidFill>
                  <a:srgbClr val="004821"/>
                </a:solidFill>
              </a:rPr>
              <a:t>(Leviticus 27:30)</a:t>
            </a:r>
          </a:p>
          <a:p>
            <a:pPr>
              <a:lnSpc>
                <a:spcPts val="2400"/>
              </a:lnSpc>
            </a:pPr>
            <a:r>
              <a:rPr lang="en-ZA" sz="2400" b="0" dirty="0" smtClean="0"/>
              <a:t>The tithe is the tenth of the whole that belongs to </a:t>
            </a:r>
            <a:r>
              <a:rPr lang="he-IL" dirty="0" smtClean="0"/>
              <a:t>יהוה</a:t>
            </a:r>
            <a:r>
              <a:rPr lang="en-ZA" sz="2400" b="0" dirty="0" smtClean="0"/>
              <a:t>. He puts this into our hand to see if we will be faithful in  returning it back to Him. This is a test of our heart that is our </a:t>
            </a:r>
            <a:r>
              <a:rPr lang="en-ZA" sz="2400" b="0" i="1" dirty="0" smtClean="0"/>
              <a:t>seed. What we sow in faith in His </a:t>
            </a:r>
            <a:r>
              <a:rPr lang="en-ZA" sz="2400" b="0" dirty="0" smtClean="0"/>
              <a:t>principle of the tithe will produce in its season and in its time according to </a:t>
            </a:r>
            <a:r>
              <a:rPr lang="he-IL" dirty="0" smtClean="0"/>
              <a:t>יהוה </a:t>
            </a:r>
            <a:r>
              <a:rPr lang="en-ZA" sz="2400" b="0" dirty="0" smtClean="0"/>
              <a:t>’s promise to us. The tithe belongs to </a:t>
            </a:r>
            <a:r>
              <a:rPr lang="he-IL" dirty="0" smtClean="0"/>
              <a:t>יהוה</a:t>
            </a:r>
            <a:r>
              <a:rPr lang="en-ZA" sz="2400" b="0" dirty="0" smtClean="0"/>
              <a:t> and thus He asks us for His tithe, not for His sake but to </a:t>
            </a:r>
            <a:r>
              <a:rPr lang="en-ZA" sz="2400" b="0" i="1" dirty="0" smtClean="0"/>
              <a:t>bless us, for what we give to Him multiplies back to us over and over again. His seed is meant to </a:t>
            </a:r>
            <a:r>
              <a:rPr lang="en-ZA" sz="2400" b="0" dirty="0" smtClean="0"/>
              <a:t>be given away, so He can multiply it back, and we can give it away again, and again, and again. (Deuteronomy 28:1-14).</a:t>
            </a:r>
          </a:p>
          <a:p>
            <a:pPr algn="ctr">
              <a:lnSpc>
                <a:spcPts val="2400"/>
              </a:lnSpc>
            </a:pPr>
            <a:r>
              <a:rPr lang="en-ZA" sz="2400" b="0" i="1" dirty="0" smtClean="0">
                <a:solidFill>
                  <a:srgbClr val="C00000"/>
                </a:solidFill>
                <a:effectLst/>
              </a:rPr>
              <a:t>The tithe is used for maintaining the tabernacle, priests included. Without the tithe being maintained - both will perish.</a:t>
            </a:r>
            <a:endParaRPr lang="en-ZA" sz="2400" b="0" i="1" dirty="0">
              <a:solidFill>
                <a:srgbClr val="C00000"/>
              </a:solidFill>
              <a:effectLst/>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PRIEST AND RABBIS</a:t>
            </a:r>
            <a:endParaRPr lang="en-ZA" dirty="0"/>
          </a:p>
        </p:txBody>
      </p:sp>
      <p:sp>
        <p:nvSpPr>
          <p:cNvPr id="3" name="Content Placeholder 2"/>
          <p:cNvSpPr>
            <a:spLocks noGrp="1"/>
          </p:cNvSpPr>
          <p:nvPr>
            <p:ph idx="1"/>
          </p:nvPr>
        </p:nvSpPr>
        <p:spPr/>
        <p:txBody>
          <a:bodyPr>
            <a:normAutofit fontScale="32500" lnSpcReduction="20000"/>
          </a:bodyPr>
          <a:lstStyle/>
          <a:p>
            <a:pPr>
              <a:lnSpc>
                <a:spcPts val="2500"/>
              </a:lnSpc>
            </a:pPr>
            <a:r>
              <a:rPr lang="en-GB" sz="7400" dirty="0" smtClean="0"/>
              <a:t>With the destruction of the Second Temple in 70 CE, the priests were out of their element. It was during this time that they experienced competition for their authority. In 70 more years, their authority would be in the hands of the Rabbis. In Scripture, it was the priests that </a:t>
            </a:r>
            <a:r>
              <a:rPr lang="he-IL" sz="7400" dirty="0" smtClean="0"/>
              <a:t>יהוה</a:t>
            </a:r>
            <a:r>
              <a:rPr lang="en-GB" sz="7400" dirty="0" smtClean="0"/>
              <a:t> gave the authority to, not the rabbis. Rabbinic writings contain only the views of the rabbis on how the sacrifices and offerings were to be conducted; they do not contain the views of the priests who had conducted them. The rabbis rejected all </a:t>
            </a:r>
            <a:r>
              <a:rPr lang="en-GB" sz="7400" dirty="0" err="1" smtClean="0"/>
              <a:t>Sadducean</a:t>
            </a:r>
            <a:r>
              <a:rPr lang="en-GB" sz="7400" dirty="0" smtClean="0"/>
              <a:t> views, and the priests were primarily Sadducees. The rabbinic writings declared that the rabbis were the ones with the authority not the priests. If the Temple were ever rebuilt, the priests would have to operate under rabbinic law, whereas Scripture states that this is clearly under the domain of the priests. With the rabbinic authority in place, the rabbis laid down the law for the priests.</a:t>
            </a:r>
          </a:p>
          <a:p>
            <a:r>
              <a:rPr lang="en-GB" dirty="0" smtClean="0"/>
              <a:t> </a:t>
            </a:r>
            <a:br>
              <a:rPr lang="en-GB" dirty="0" smtClean="0"/>
            </a:br>
            <a:r>
              <a:rPr lang="en-GB" dirty="0" smtClean="0"/>
              <a:t/>
            </a:r>
            <a:br>
              <a:rPr lang="en-GB" dirty="0" smtClean="0"/>
            </a:br>
            <a:endParaRPr lang="en-ZA"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HISTORY OF TITHE</a:t>
            </a:r>
            <a:endParaRPr lang="en-ZA" dirty="0"/>
          </a:p>
        </p:txBody>
      </p:sp>
      <p:sp>
        <p:nvSpPr>
          <p:cNvPr id="3" name="Content Placeholder 2"/>
          <p:cNvSpPr>
            <a:spLocks noGrp="1"/>
          </p:cNvSpPr>
          <p:nvPr>
            <p:ph idx="1"/>
          </p:nvPr>
        </p:nvSpPr>
        <p:spPr>
          <a:xfrm>
            <a:off x="457200" y="1600200"/>
            <a:ext cx="8229600" cy="5257800"/>
          </a:xfrm>
        </p:spPr>
        <p:txBody>
          <a:bodyPr>
            <a:noAutofit/>
          </a:bodyPr>
          <a:lstStyle/>
          <a:p>
            <a:pPr>
              <a:lnSpc>
                <a:spcPts val="2400"/>
              </a:lnSpc>
            </a:pPr>
            <a:r>
              <a:rPr lang="en-GB" sz="2400" b="0" dirty="0" err="1" smtClean="0"/>
              <a:t>Akiba</a:t>
            </a:r>
            <a:r>
              <a:rPr lang="en-GB" sz="2400" b="0" dirty="0" smtClean="0"/>
              <a:t>, the father of rabbinic Judaism, into motion the rabbinical order in place of the priests. His decisions effectively demolished the priestly authority and nullified </a:t>
            </a:r>
            <a:r>
              <a:rPr lang="he-IL" dirty="0" smtClean="0"/>
              <a:t>יהוה</a:t>
            </a:r>
            <a:r>
              <a:rPr lang="en-GB" sz="2400" b="0" dirty="0" smtClean="0"/>
              <a:t>’s law of the tithe that provided for their support. </a:t>
            </a:r>
            <a:r>
              <a:rPr lang="en-GB" sz="2400" b="0" dirty="0" err="1" smtClean="0"/>
              <a:t>Akiba</a:t>
            </a:r>
            <a:r>
              <a:rPr lang="en-GB" sz="2400" b="0" dirty="0" smtClean="0"/>
              <a:t> authorized the law of gathering the grain far too early so that the grain not gathered was free from the tithe unless it was stored in a protected barn. If it was stored in a court to which two people had keys, it was unprotected and free from tithes (</a:t>
            </a:r>
            <a:r>
              <a:rPr lang="en-GB" sz="2400" b="0" dirty="0" err="1" smtClean="0"/>
              <a:t>Mish</a:t>
            </a:r>
            <a:r>
              <a:rPr lang="en-GB" sz="2400" b="0" dirty="0" smtClean="0"/>
              <a:t>. </a:t>
            </a:r>
            <a:r>
              <a:rPr lang="en-GB" sz="2400" b="0" dirty="0" err="1" smtClean="0"/>
              <a:t>Ma’aserot</a:t>
            </a:r>
            <a:r>
              <a:rPr lang="en-GB" sz="2400" b="0" dirty="0" smtClean="0"/>
              <a:t> 3.5; </a:t>
            </a:r>
            <a:r>
              <a:rPr lang="en-GB" sz="2400" b="0" dirty="0" err="1" smtClean="0"/>
              <a:t>Mish</a:t>
            </a:r>
            <a:r>
              <a:rPr lang="en-GB" sz="2400" b="0" dirty="0" smtClean="0"/>
              <a:t>. </a:t>
            </a:r>
            <a:r>
              <a:rPr lang="en-GB" sz="2400" b="0" dirty="0" err="1" smtClean="0"/>
              <a:t>Ma’aser</a:t>
            </a:r>
            <a:r>
              <a:rPr lang="en-GB" sz="2400" b="0" dirty="0" smtClean="0"/>
              <a:t> Sheni 4.8).</a:t>
            </a:r>
          </a:p>
          <a:p>
            <a:pPr>
              <a:lnSpc>
                <a:spcPts val="2400"/>
              </a:lnSpc>
            </a:pPr>
            <a:r>
              <a:rPr lang="en-GB" sz="2400" b="0" i="1" dirty="0" smtClean="0">
                <a:solidFill>
                  <a:srgbClr val="C00000"/>
                </a:solidFill>
              </a:rPr>
              <a:t>Abolishing the whole system of tithes effectually eliminated the livelihood of the priests, which effectually eliminated the priesthood as a competitor for rabbinic authority. In this way, </a:t>
            </a:r>
            <a:r>
              <a:rPr lang="en-GB" sz="2400" b="0" i="1" dirty="0" err="1" smtClean="0">
                <a:solidFill>
                  <a:srgbClr val="C00000"/>
                </a:solidFill>
              </a:rPr>
              <a:t>Akiba</a:t>
            </a:r>
            <a:r>
              <a:rPr lang="en-GB" sz="2400" b="0" i="1" dirty="0" smtClean="0">
                <a:solidFill>
                  <a:srgbClr val="C00000"/>
                </a:solidFill>
              </a:rPr>
              <a:t> was able to firmly establish his own Judaism over that of the priests to make the Torah what it "should have been." It was </a:t>
            </a:r>
            <a:r>
              <a:rPr lang="en-GB" sz="2400" b="0" i="1" dirty="0" err="1" smtClean="0">
                <a:solidFill>
                  <a:srgbClr val="C00000"/>
                </a:solidFill>
              </a:rPr>
              <a:t>Akiba’s</a:t>
            </a:r>
            <a:r>
              <a:rPr lang="en-GB" sz="2400" b="0" i="1" dirty="0" smtClean="0">
                <a:solidFill>
                  <a:srgbClr val="C00000"/>
                </a:solidFill>
              </a:rPr>
              <a:t> involvement in the Bar </a:t>
            </a:r>
            <a:r>
              <a:rPr lang="en-GB" sz="2400" b="0" i="1" dirty="0" err="1" smtClean="0">
                <a:solidFill>
                  <a:srgbClr val="C00000"/>
                </a:solidFill>
              </a:rPr>
              <a:t>Kokhba</a:t>
            </a:r>
            <a:r>
              <a:rPr lang="en-GB" sz="2400" b="0" i="1" dirty="0" smtClean="0">
                <a:solidFill>
                  <a:srgbClr val="C00000"/>
                </a:solidFill>
              </a:rPr>
              <a:t> rebellion that led to the never before complete expulsion of the Jewish people from the land of Israel for eighteen centuries.</a:t>
            </a:r>
          </a:p>
          <a:p>
            <a:pPr>
              <a:lnSpc>
                <a:spcPts val="2400"/>
              </a:lnSpc>
            </a:pPr>
            <a:r>
              <a:rPr lang="en-GB" sz="2400" b="0" dirty="0" smtClean="0"/>
              <a:t/>
            </a:r>
            <a:br>
              <a:rPr lang="en-GB" sz="2400" b="0" dirty="0" smtClean="0"/>
            </a:br>
            <a:endParaRPr lang="en-ZA" sz="24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e-IL" sz="5400" dirty="0" smtClean="0"/>
              <a:t>יהושע</a:t>
            </a:r>
            <a:endParaRPr lang="en-ZA" sz="5400" dirty="0"/>
          </a:p>
        </p:txBody>
      </p:sp>
      <p:sp>
        <p:nvSpPr>
          <p:cNvPr id="3" name="Content Placeholder 2"/>
          <p:cNvSpPr>
            <a:spLocks noGrp="1"/>
          </p:cNvSpPr>
          <p:nvPr>
            <p:ph idx="1"/>
          </p:nvPr>
        </p:nvSpPr>
        <p:spPr/>
        <p:txBody>
          <a:bodyPr>
            <a:noAutofit/>
          </a:bodyPr>
          <a:lstStyle/>
          <a:p>
            <a:pPr>
              <a:lnSpc>
                <a:spcPts val="2500"/>
              </a:lnSpc>
            </a:pPr>
            <a:r>
              <a:rPr lang="he-IL" dirty="0" smtClean="0"/>
              <a:t>יהושע</a:t>
            </a:r>
            <a:r>
              <a:rPr lang="en-ZA" sz="2400" b="0" dirty="0" smtClean="0"/>
              <a:t> is the manifestation of the spoken Word at Mount Sinai (John 1:1; 14). </a:t>
            </a:r>
            <a:r>
              <a:rPr lang="he-IL" dirty="0" smtClean="0"/>
              <a:t>יהושע</a:t>
            </a:r>
            <a:r>
              <a:rPr lang="en-ZA" sz="2400" b="0" dirty="0" smtClean="0"/>
              <a:t> spoke all the commandments to the Children of Israel at that time. </a:t>
            </a:r>
            <a:r>
              <a:rPr lang="he-IL" dirty="0" smtClean="0"/>
              <a:t>יהושע</a:t>
            </a:r>
            <a:r>
              <a:rPr lang="en-ZA" sz="2400" b="0" dirty="0" smtClean="0"/>
              <a:t> commanded us to keep His Word and again exhorted us in John 14 to keep His commandments and walk in them.</a:t>
            </a:r>
          </a:p>
          <a:p>
            <a:pPr>
              <a:lnSpc>
                <a:spcPts val="2500"/>
              </a:lnSpc>
            </a:pPr>
            <a:endParaRPr lang="en-ZA" sz="2400" b="0" dirty="0" smtClean="0"/>
          </a:p>
          <a:p>
            <a:pPr algn="ctr"/>
            <a:r>
              <a:rPr lang="en-ZA" i="1" dirty="0" smtClean="0">
                <a:solidFill>
                  <a:srgbClr val="004821"/>
                </a:solidFill>
              </a:rPr>
              <a:t>“If you guard My commands, you shall stay in My love, even as I have guarded My Father’s commands and stay in His love. “These words I have spoken to you, so that My joy might be in you, and that your joy might be complete. “This is My command, that you love one another, as I have loved you.</a:t>
            </a:r>
            <a:r>
              <a:rPr lang="en-ZA" i="1" baseline="30000" dirty="0" smtClean="0">
                <a:solidFill>
                  <a:srgbClr val="004821"/>
                </a:solidFill>
              </a:rPr>
              <a:t> </a:t>
            </a:r>
            <a:r>
              <a:rPr lang="en-ZA" i="1" dirty="0" smtClean="0">
                <a:solidFill>
                  <a:srgbClr val="004821"/>
                </a:solidFill>
              </a:rPr>
              <a:t> </a:t>
            </a:r>
          </a:p>
          <a:p>
            <a:pPr algn="ctr"/>
            <a:r>
              <a:rPr lang="en-ZA" b="1" i="1" dirty="0" smtClean="0">
                <a:solidFill>
                  <a:srgbClr val="004821"/>
                </a:solidFill>
              </a:rPr>
              <a:t>(John 15:10-12)</a:t>
            </a:r>
          </a:p>
          <a:p>
            <a:endParaRPr lang="en-ZA" dirty="0" smtClean="0"/>
          </a:p>
          <a:p>
            <a:endParaRPr lang="en-ZA"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THINGS OF OLD</a:t>
            </a:r>
            <a:endParaRPr lang="en-ZA" dirty="0"/>
          </a:p>
        </p:txBody>
      </p:sp>
      <p:sp>
        <p:nvSpPr>
          <p:cNvPr id="3" name="Content Placeholder 2"/>
          <p:cNvSpPr>
            <a:spLocks noGrp="1"/>
          </p:cNvSpPr>
          <p:nvPr>
            <p:ph idx="1"/>
          </p:nvPr>
        </p:nvSpPr>
        <p:spPr/>
        <p:txBody>
          <a:bodyPr>
            <a:normAutofit fontScale="92500" lnSpcReduction="20000"/>
          </a:bodyPr>
          <a:lstStyle/>
          <a:p>
            <a:pPr algn="ctr"/>
            <a:r>
              <a:rPr lang="en-ZA" sz="2600" i="1" dirty="0" smtClean="0">
                <a:solidFill>
                  <a:srgbClr val="004821"/>
                </a:solidFill>
              </a:rPr>
              <a:t>“Remember the former events of old, for I am </a:t>
            </a:r>
            <a:r>
              <a:rPr lang="en-ZA" sz="2600" i="1" dirty="0" err="1" smtClean="0">
                <a:solidFill>
                  <a:srgbClr val="004821"/>
                </a:solidFill>
              </a:rPr>
              <a:t>Ěl</a:t>
            </a:r>
            <a:r>
              <a:rPr lang="en-ZA" sz="2600" i="1" dirty="0" smtClean="0">
                <a:solidFill>
                  <a:srgbClr val="004821"/>
                </a:solidFill>
              </a:rPr>
              <a:t>, and there is no one else – Elohim, and there is no one like Me, declaring the end from the beginning, and from of old that which has not yet been done, saying, ‘My counsel does stand, and all My delight I do,’ </a:t>
            </a:r>
          </a:p>
          <a:p>
            <a:pPr algn="ctr"/>
            <a:r>
              <a:rPr lang="en-ZA" sz="2600" b="1" i="1" dirty="0" smtClean="0">
                <a:solidFill>
                  <a:srgbClr val="004821"/>
                </a:solidFill>
              </a:rPr>
              <a:t>(Isaiah 46:9-10 )</a:t>
            </a:r>
          </a:p>
          <a:p>
            <a:r>
              <a:rPr lang="en-ZA" sz="2600" b="0" dirty="0" smtClean="0"/>
              <a:t>We are called to remember the Old Things as a key to the future as this will help us enter in. </a:t>
            </a:r>
          </a:p>
          <a:p>
            <a:pPr algn="ctr"/>
            <a:r>
              <a:rPr lang="en-ZA" sz="2600" i="1" dirty="0" smtClean="0">
                <a:solidFill>
                  <a:srgbClr val="004821"/>
                </a:solidFill>
              </a:rPr>
              <a:t>Since then it remains for some to enter into it, and those who formerly received the Good News did not enter in because of disobedience. He again defines a certain day, “Today,” saying through </a:t>
            </a:r>
            <a:r>
              <a:rPr lang="en-ZA" sz="2600" i="1" dirty="0" err="1" smtClean="0">
                <a:solidFill>
                  <a:srgbClr val="004821"/>
                </a:solidFill>
              </a:rPr>
              <a:t>Dawid</a:t>
            </a:r>
            <a:r>
              <a:rPr lang="en-ZA" sz="2600" i="1" dirty="0" smtClean="0">
                <a:solidFill>
                  <a:srgbClr val="004821"/>
                </a:solidFill>
              </a:rPr>
              <a:t>̱ so much later, as it has been said, “Today, if you hear His voice, do not harden your hearts.” ...Therefore, since we have a great High Priest who has passed through the heavens, </a:t>
            </a:r>
            <a:r>
              <a:rPr lang="he-IL" sz="2600" i="1" dirty="0" smtClean="0">
                <a:solidFill>
                  <a:srgbClr val="004821"/>
                </a:solidFill>
              </a:rPr>
              <a:t>יהושע</a:t>
            </a:r>
            <a:r>
              <a:rPr lang="en-ZA" sz="2600" i="1" dirty="0" smtClean="0">
                <a:solidFill>
                  <a:srgbClr val="004821"/>
                </a:solidFill>
              </a:rPr>
              <a:t> the Son of Elohim, let us hold fast our confession. </a:t>
            </a:r>
          </a:p>
          <a:p>
            <a:pPr algn="ctr"/>
            <a:r>
              <a:rPr lang="en-ZA" sz="2600" b="1" i="1" dirty="0" smtClean="0">
                <a:solidFill>
                  <a:srgbClr val="004821"/>
                </a:solidFill>
              </a:rPr>
              <a:t>(Hebrews 4:6-14 )</a:t>
            </a:r>
          </a:p>
          <a:p>
            <a:endParaRPr lang="en-US"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a:t>
            </a:fld>
            <a:endParaRPr lang="en-ZA"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 CHOICE</a:t>
            </a:r>
            <a:endParaRPr lang="en-ZA" dirty="0"/>
          </a:p>
        </p:txBody>
      </p:sp>
      <p:sp>
        <p:nvSpPr>
          <p:cNvPr id="3" name="Content Placeholder 2"/>
          <p:cNvSpPr>
            <a:spLocks noGrp="1"/>
          </p:cNvSpPr>
          <p:nvPr>
            <p:ph idx="1"/>
          </p:nvPr>
        </p:nvSpPr>
        <p:spPr/>
        <p:txBody>
          <a:bodyPr>
            <a:noAutofit/>
          </a:bodyPr>
          <a:lstStyle/>
          <a:p>
            <a:pPr>
              <a:lnSpc>
                <a:spcPts val="2100"/>
              </a:lnSpc>
            </a:pPr>
            <a:r>
              <a:rPr lang="en-ZA" b="0" dirty="0" smtClean="0"/>
              <a:t>We begin with a choice: </a:t>
            </a:r>
          </a:p>
          <a:p>
            <a:pPr algn="ctr">
              <a:lnSpc>
                <a:spcPts val="2100"/>
              </a:lnSpc>
            </a:pPr>
            <a:r>
              <a:rPr lang="en-ZA" i="1" dirty="0" smtClean="0">
                <a:solidFill>
                  <a:srgbClr val="004821"/>
                </a:solidFill>
              </a:rPr>
              <a:t>‘If you walk in My laws and guard My commands, and shall do them, </a:t>
            </a:r>
            <a:r>
              <a:rPr lang="en-ZA" b="1" i="1" dirty="0" smtClean="0">
                <a:solidFill>
                  <a:srgbClr val="004821"/>
                </a:solidFill>
              </a:rPr>
              <a:t>(Leviticus 26:3)</a:t>
            </a:r>
          </a:p>
          <a:p>
            <a:pPr>
              <a:lnSpc>
                <a:spcPts val="2100"/>
              </a:lnSpc>
            </a:pPr>
            <a:r>
              <a:rPr lang="en-ZA" b="0" dirty="0" smtClean="0"/>
              <a:t>From our English interpretation we cannot see that the word </a:t>
            </a:r>
            <a:r>
              <a:rPr lang="en-ZA" b="0" i="1" dirty="0" smtClean="0"/>
              <a:t>“you” </a:t>
            </a:r>
            <a:r>
              <a:rPr lang="en-ZA" b="0" dirty="0" smtClean="0"/>
              <a:t>is a plural pronoun. Hebrew makes distinctions between the singular and the plural, so the conditional statement that we read in this verse is actually given to the nation as a whole, not to the individual. Another example is: </a:t>
            </a:r>
          </a:p>
          <a:p>
            <a:pPr algn="ctr">
              <a:lnSpc>
                <a:spcPts val="2100"/>
              </a:lnSpc>
            </a:pPr>
            <a:r>
              <a:rPr lang="en-ZA" i="1" dirty="0" smtClean="0">
                <a:solidFill>
                  <a:srgbClr val="004821"/>
                </a:solidFill>
              </a:rPr>
              <a:t>‘For I know the plans I am planning for you,’ declares </a:t>
            </a:r>
            <a:r>
              <a:rPr lang="he-IL" i="1" dirty="0" smtClean="0">
                <a:solidFill>
                  <a:srgbClr val="004821"/>
                </a:solidFill>
              </a:rPr>
              <a:t>יהוה</a:t>
            </a:r>
            <a:r>
              <a:rPr lang="en-ZA" i="1" dirty="0" smtClean="0">
                <a:solidFill>
                  <a:srgbClr val="004821"/>
                </a:solidFill>
              </a:rPr>
              <a:t>, ‘plans of peace and not of evil, to give you a future and an expectancy. </a:t>
            </a:r>
          </a:p>
          <a:p>
            <a:pPr algn="ctr">
              <a:lnSpc>
                <a:spcPts val="2100"/>
              </a:lnSpc>
            </a:pPr>
            <a:r>
              <a:rPr lang="en-US" b="1" i="1" dirty="0" smtClean="0">
                <a:solidFill>
                  <a:srgbClr val="004821"/>
                </a:solidFill>
              </a:rPr>
              <a:t>(Jeremiah 29:11)</a:t>
            </a:r>
          </a:p>
          <a:p>
            <a:pPr>
              <a:lnSpc>
                <a:spcPts val="2100"/>
              </a:lnSpc>
            </a:pPr>
            <a:r>
              <a:rPr lang="en-ZA" b="0" dirty="0" smtClean="0"/>
              <a:t>The problem is that here again the word </a:t>
            </a:r>
            <a:r>
              <a:rPr lang="en-ZA" b="0" i="1" dirty="0" smtClean="0"/>
              <a:t>“you” </a:t>
            </a:r>
            <a:r>
              <a:rPr lang="en-ZA" b="0" dirty="0" smtClean="0"/>
              <a:t>is plural. The context of this verse is that it was given to the southern tribes of Israel after the 70 year Babylonian exile. Although some people are currently alone in this journey, we were never meant to operate as individuals. We can clearly see this too if we are honest, all over the world, </a:t>
            </a:r>
            <a:r>
              <a:rPr lang="he-IL" dirty="0" smtClean="0"/>
              <a:t>יהוה</a:t>
            </a:r>
            <a:r>
              <a:rPr lang="en-ZA" b="0" dirty="0" smtClean="0"/>
              <a:t> is connecting His people together.</a:t>
            </a:r>
          </a:p>
          <a:p>
            <a:pPr>
              <a:lnSpc>
                <a:spcPts val="2100"/>
              </a:lnSpc>
            </a:pP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6</a:t>
            </a:fld>
            <a:endParaRPr lang="en-ZA"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e-IL" sz="5400" dirty="0" smtClean="0"/>
              <a:t>יהושע</a:t>
            </a:r>
            <a:endParaRPr lang="en-ZA" sz="5400" dirty="0"/>
          </a:p>
        </p:txBody>
      </p:sp>
      <p:sp>
        <p:nvSpPr>
          <p:cNvPr id="3" name="Content Placeholder 2"/>
          <p:cNvSpPr>
            <a:spLocks noGrp="1"/>
          </p:cNvSpPr>
          <p:nvPr>
            <p:ph idx="1"/>
          </p:nvPr>
        </p:nvSpPr>
        <p:spPr>
          <a:xfrm>
            <a:off x="179512" y="1600200"/>
            <a:ext cx="8712968" cy="5257800"/>
          </a:xfrm>
        </p:spPr>
        <p:txBody>
          <a:bodyPr>
            <a:normAutofit fontScale="25000" lnSpcReduction="20000"/>
          </a:bodyPr>
          <a:lstStyle/>
          <a:p>
            <a:pPr algn="ctr">
              <a:lnSpc>
                <a:spcPts val="2200"/>
              </a:lnSpc>
            </a:pPr>
            <a:r>
              <a:rPr lang="en-ZA" sz="9600" i="1" dirty="0" smtClean="0">
                <a:solidFill>
                  <a:srgbClr val="004821"/>
                </a:solidFill>
              </a:rPr>
              <a:t>“I am the vine, you are the branches. He who stays in Me, and I in him, he bears much fruit. Because without Me you are able to do naught! “If anyone does not stay in Me, he is thrown away as a branch and dries up. And they gather them and throw them into the fire, and they are burned. “If you stay in Me, and My Words stay in you, you shall ask whatever you wish, and it shall be done for you. “In this My Father is esteemed, that you bear much fruit, and you shall be My taught ones. “As the Father has loved Me, I have also loved you. Stay in My love. “If you guard My commands, you shall stay in My love, even as I have guarded My Father’s commands and stay in His love. “These words I have spoken to you, so that My joy might be in you, and that your joy might be complete. “This is My command, that you love one another, as I have loved you. “No one has greater love than this: that one should lay down his life for his friends. “You are My friends if you do whatever I command you. “No longer do I call you servants, for a servant does not know what his master is doing. But I have called you friends, for all teachings which I heard from My Father I have made known to you. </a:t>
            </a:r>
            <a:r>
              <a:rPr lang="en-ZA" sz="9600" b="1" i="1" dirty="0" smtClean="0">
                <a:solidFill>
                  <a:srgbClr val="004821"/>
                </a:solidFill>
              </a:rPr>
              <a:t>(John 15:5-15)</a:t>
            </a:r>
          </a:p>
          <a:p>
            <a:pPr>
              <a:lnSpc>
                <a:spcPts val="2200"/>
              </a:lnSpc>
            </a:pPr>
            <a:endParaRPr lang="en-ZA" sz="800" b="1" dirty="0" smtClean="0"/>
          </a:p>
          <a:p>
            <a:pPr>
              <a:lnSpc>
                <a:spcPts val="2200"/>
              </a:lnSpc>
            </a:pPr>
            <a:endParaRPr lang="en-ZA" b="1"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7</a:t>
            </a:fld>
            <a:endParaRPr lang="en-ZA"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UNITED BODY</a:t>
            </a:r>
            <a:endParaRPr lang="en-ZA" dirty="0"/>
          </a:p>
        </p:txBody>
      </p:sp>
      <p:sp>
        <p:nvSpPr>
          <p:cNvPr id="3" name="Content Placeholder 2"/>
          <p:cNvSpPr>
            <a:spLocks noGrp="1"/>
          </p:cNvSpPr>
          <p:nvPr>
            <p:ph idx="1"/>
          </p:nvPr>
        </p:nvSpPr>
        <p:spPr/>
        <p:txBody>
          <a:bodyPr>
            <a:normAutofit fontScale="25000" lnSpcReduction="20000"/>
          </a:bodyPr>
          <a:lstStyle/>
          <a:p>
            <a:pPr algn="ctr">
              <a:lnSpc>
                <a:spcPts val="2200"/>
              </a:lnSpc>
            </a:pPr>
            <a:r>
              <a:rPr lang="en-ZA" i="1" dirty="0" smtClean="0">
                <a:solidFill>
                  <a:srgbClr val="004821"/>
                </a:solidFill>
              </a:rPr>
              <a:t>“</a:t>
            </a:r>
            <a:r>
              <a:rPr lang="en-ZA" sz="9600" i="1" dirty="0" smtClean="0">
                <a:solidFill>
                  <a:srgbClr val="004821"/>
                </a:solidFill>
              </a:rPr>
              <a:t>You did not choose Me, but I chose you and appointed you that you should go and bear fruit, and that your fruit should remain, so that whatever you ask the Father in My Name He might give you. “These words I command you, so that you love one another. </a:t>
            </a:r>
            <a:r>
              <a:rPr lang="en-ZA" sz="9600" b="1" i="1" dirty="0" smtClean="0">
                <a:solidFill>
                  <a:srgbClr val="004821"/>
                </a:solidFill>
              </a:rPr>
              <a:t>(John 15:16-17)</a:t>
            </a:r>
          </a:p>
          <a:p>
            <a:pPr>
              <a:lnSpc>
                <a:spcPts val="2200"/>
              </a:lnSpc>
            </a:pPr>
            <a:r>
              <a:rPr lang="en-ZA" sz="9600" b="0" dirty="0" smtClean="0"/>
              <a:t>We have all asked for something “</a:t>
            </a:r>
            <a:r>
              <a:rPr lang="en-ZA" sz="9600" b="0" i="1" dirty="0" smtClean="0"/>
              <a:t>in His Name</a:t>
            </a:r>
            <a:r>
              <a:rPr lang="en-ZA" sz="9600" b="0" dirty="0" smtClean="0"/>
              <a:t>” and did not receive? </a:t>
            </a:r>
          </a:p>
          <a:p>
            <a:pPr marL="269875" indent="-269875">
              <a:lnSpc>
                <a:spcPts val="2200"/>
              </a:lnSpc>
              <a:buFont typeface="Arial" pitchFamily="34" charset="0"/>
              <a:buChar char="•"/>
            </a:pPr>
            <a:r>
              <a:rPr lang="en-ZA" sz="9600" b="0" dirty="0" smtClean="0"/>
              <a:t>Firstly: We see that </a:t>
            </a:r>
            <a:r>
              <a:rPr lang="he-IL" sz="9600" dirty="0" smtClean="0"/>
              <a:t>יהושע</a:t>
            </a:r>
            <a:r>
              <a:rPr lang="en-ZA" sz="9600" b="0" dirty="0" smtClean="0"/>
              <a:t> was speaking to His disciples as a group; </a:t>
            </a:r>
          </a:p>
          <a:p>
            <a:pPr marL="269875" indent="-269875">
              <a:lnSpc>
                <a:spcPts val="2200"/>
              </a:lnSpc>
              <a:buFont typeface="Arial" pitchFamily="34" charset="0"/>
              <a:buChar char="•"/>
            </a:pPr>
            <a:r>
              <a:rPr lang="en-ZA" sz="9600" b="0" dirty="0" smtClean="0"/>
              <a:t>Secondly: He asks them to love each other and remain connected to Him by obeying His commands. </a:t>
            </a:r>
          </a:p>
          <a:p>
            <a:pPr>
              <a:lnSpc>
                <a:spcPts val="2200"/>
              </a:lnSpc>
            </a:pPr>
            <a:r>
              <a:rPr lang="en-ZA" sz="9600" b="0" dirty="0" smtClean="0"/>
              <a:t>THEN the Father will give them whatever they ask. </a:t>
            </a:r>
          </a:p>
          <a:p>
            <a:pPr>
              <a:lnSpc>
                <a:spcPts val="2200"/>
              </a:lnSpc>
            </a:pPr>
            <a:r>
              <a:rPr lang="en-ZA" sz="9600" b="0" i="1" dirty="0" smtClean="0"/>
              <a:t>“Love” </a:t>
            </a:r>
            <a:r>
              <a:rPr lang="en-ZA" sz="9600" b="0" dirty="0" smtClean="0"/>
              <a:t>for one another is defined by the Torah, not by our emotions. The disciples understood this, and it was not necessary for </a:t>
            </a:r>
            <a:r>
              <a:rPr lang="he-IL" sz="9600" dirty="0" smtClean="0"/>
              <a:t>יהושע</a:t>
            </a:r>
            <a:r>
              <a:rPr lang="en-ZA" sz="9600" b="0" dirty="0" smtClean="0"/>
              <a:t> to add more detail to His statement. We have underestimated the importance of the people of </a:t>
            </a:r>
            <a:r>
              <a:rPr lang="he-IL" sz="9600" dirty="0" smtClean="0"/>
              <a:t>יהוה</a:t>
            </a:r>
            <a:r>
              <a:rPr lang="en-ZA" sz="9600" b="0" dirty="0" smtClean="0"/>
              <a:t>(i.e. Israel) coming together as a unified body to obey Torah. </a:t>
            </a:r>
          </a:p>
          <a:p>
            <a:pPr>
              <a:lnSpc>
                <a:spcPts val="2200"/>
              </a:lnSpc>
            </a:pPr>
            <a:endParaRPr lang="en-ZA" sz="960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8</a:t>
            </a:fld>
            <a:endParaRPr lang="en-ZA"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BECHUKOTAI</a:t>
            </a:r>
            <a:endParaRPr lang="en-ZA" dirty="0"/>
          </a:p>
        </p:txBody>
      </p:sp>
      <p:sp>
        <p:nvSpPr>
          <p:cNvPr id="3" name="Content Placeholder 2"/>
          <p:cNvSpPr>
            <a:spLocks noGrp="1"/>
          </p:cNvSpPr>
          <p:nvPr>
            <p:ph idx="1"/>
          </p:nvPr>
        </p:nvSpPr>
        <p:spPr>
          <a:xfrm>
            <a:off x="457200" y="1600200"/>
            <a:ext cx="8229600" cy="5257800"/>
          </a:xfrm>
        </p:spPr>
        <p:txBody>
          <a:bodyPr>
            <a:noAutofit/>
          </a:bodyPr>
          <a:lstStyle/>
          <a:p>
            <a:pPr algn="ctr">
              <a:lnSpc>
                <a:spcPts val="2800"/>
              </a:lnSpc>
            </a:pPr>
            <a:r>
              <a:rPr lang="en-ZA" b="0" i="1" dirty="0" smtClean="0">
                <a:solidFill>
                  <a:srgbClr val="004821"/>
                </a:solidFill>
              </a:rPr>
              <a:t>‘If you </a:t>
            </a:r>
            <a:r>
              <a:rPr lang="en-ZA" b="1" i="1" dirty="0" smtClean="0">
                <a:solidFill>
                  <a:srgbClr val="004821"/>
                </a:solidFill>
              </a:rPr>
              <a:t>walk</a:t>
            </a:r>
            <a:r>
              <a:rPr lang="en-ZA" b="0" i="1" dirty="0" smtClean="0">
                <a:solidFill>
                  <a:srgbClr val="004821"/>
                </a:solidFill>
              </a:rPr>
              <a:t> in My </a:t>
            </a:r>
            <a:r>
              <a:rPr lang="en-ZA" b="1" i="1" dirty="0" smtClean="0">
                <a:solidFill>
                  <a:srgbClr val="004821"/>
                </a:solidFill>
              </a:rPr>
              <a:t>laws</a:t>
            </a:r>
            <a:r>
              <a:rPr lang="en-ZA" b="0" i="1" dirty="0" smtClean="0">
                <a:solidFill>
                  <a:srgbClr val="004821"/>
                </a:solidFill>
              </a:rPr>
              <a:t> and </a:t>
            </a:r>
            <a:r>
              <a:rPr lang="en-ZA" b="1" i="1" dirty="0" smtClean="0">
                <a:solidFill>
                  <a:srgbClr val="004821"/>
                </a:solidFill>
              </a:rPr>
              <a:t>guard</a:t>
            </a:r>
            <a:r>
              <a:rPr lang="en-ZA" b="0" i="1" dirty="0" smtClean="0">
                <a:solidFill>
                  <a:srgbClr val="004821"/>
                </a:solidFill>
              </a:rPr>
              <a:t> My </a:t>
            </a:r>
            <a:r>
              <a:rPr lang="en-ZA" b="1" i="1" dirty="0" smtClean="0">
                <a:solidFill>
                  <a:srgbClr val="004821"/>
                </a:solidFill>
              </a:rPr>
              <a:t>commands</a:t>
            </a:r>
            <a:r>
              <a:rPr lang="en-ZA" b="0" i="1" dirty="0" smtClean="0">
                <a:solidFill>
                  <a:srgbClr val="004821"/>
                </a:solidFill>
              </a:rPr>
              <a:t>, and shall </a:t>
            </a:r>
            <a:r>
              <a:rPr lang="en-ZA" b="1" i="1" dirty="0" smtClean="0">
                <a:solidFill>
                  <a:srgbClr val="004821"/>
                </a:solidFill>
              </a:rPr>
              <a:t>do</a:t>
            </a:r>
            <a:r>
              <a:rPr lang="en-ZA" b="0" i="1" dirty="0" smtClean="0">
                <a:solidFill>
                  <a:srgbClr val="004821"/>
                </a:solidFill>
              </a:rPr>
              <a:t> them, </a:t>
            </a:r>
            <a:r>
              <a:rPr lang="en-ZA" b="1" i="1" dirty="0" smtClean="0">
                <a:solidFill>
                  <a:srgbClr val="004821"/>
                </a:solidFill>
              </a:rPr>
              <a:t>(Leviticus 26:3)</a:t>
            </a:r>
          </a:p>
          <a:p>
            <a:pPr algn="just">
              <a:lnSpc>
                <a:spcPts val="2800"/>
              </a:lnSpc>
            </a:pPr>
            <a:r>
              <a:rPr lang="en-ZA" sz="2400" b="0" dirty="0" smtClean="0"/>
              <a:t>The word </a:t>
            </a:r>
            <a:r>
              <a:rPr lang="en-ZA" sz="2400" b="0" dirty="0" err="1" smtClean="0"/>
              <a:t>BeChukotai</a:t>
            </a:r>
            <a:r>
              <a:rPr lang="en-ZA" sz="2400" b="0" dirty="0" smtClean="0"/>
              <a:t> (Bet-</a:t>
            </a:r>
            <a:r>
              <a:rPr lang="en-ZA" sz="2400" b="0" dirty="0" err="1" smtClean="0"/>
              <a:t>chet</a:t>
            </a:r>
            <a:r>
              <a:rPr lang="en-ZA" sz="2400" b="0" dirty="0" smtClean="0"/>
              <a:t>-</a:t>
            </a:r>
            <a:r>
              <a:rPr lang="en-ZA" sz="2400" b="0" dirty="0" err="1" smtClean="0"/>
              <a:t>kuf</a:t>
            </a:r>
            <a:r>
              <a:rPr lang="en-ZA" sz="2400" b="0" dirty="0" smtClean="0"/>
              <a:t>-</a:t>
            </a:r>
            <a:r>
              <a:rPr lang="en-ZA" sz="2400" b="0" dirty="0" err="1" smtClean="0"/>
              <a:t>tav</a:t>
            </a:r>
            <a:r>
              <a:rPr lang="en-ZA" sz="2400" b="0" dirty="0" smtClean="0"/>
              <a:t>-</a:t>
            </a:r>
            <a:r>
              <a:rPr lang="en-ZA" sz="2400" b="0" dirty="0" err="1" smtClean="0"/>
              <a:t>yud</a:t>
            </a:r>
            <a:r>
              <a:rPr lang="en-ZA" sz="2400" b="0" dirty="0" smtClean="0"/>
              <a:t>) means “</a:t>
            </a:r>
            <a:r>
              <a:rPr lang="en-ZA" sz="2400" b="0" i="1" dirty="0" smtClean="0"/>
              <a:t>in My statutes”. </a:t>
            </a:r>
            <a:r>
              <a:rPr lang="en-ZA" sz="2400" b="0" dirty="0" smtClean="0"/>
              <a:t>The numeric value is 520, which also equals: </a:t>
            </a:r>
          </a:p>
          <a:p>
            <a:pPr marL="261938" indent="-261938" algn="just">
              <a:lnSpc>
                <a:spcPts val="2800"/>
              </a:lnSpc>
              <a:buFont typeface="Arial" pitchFamily="34" charset="0"/>
              <a:buChar char="•"/>
            </a:pPr>
            <a:r>
              <a:rPr lang="en-ZA" sz="2400" b="0" dirty="0" smtClean="0"/>
              <a:t>“</a:t>
            </a:r>
            <a:r>
              <a:rPr lang="en-ZA" sz="2400" b="0" i="1" dirty="0" err="1" smtClean="0"/>
              <a:t>sakar</a:t>
            </a:r>
            <a:r>
              <a:rPr lang="en-ZA" sz="2400" b="0" i="1" dirty="0" smtClean="0"/>
              <a:t>” or “reward”, </a:t>
            </a:r>
          </a:p>
          <a:p>
            <a:pPr marL="261938" indent="-261938" algn="just">
              <a:lnSpc>
                <a:spcPts val="2800"/>
              </a:lnSpc>
              <a:buFont typeface="Arial" pitchFamily="34" charset="0"/>
              <a:buChar char="•"/>
            </a:pPr>
            <a:r>
              <a:rPr lang="en-ZA" sz="2400" b="0" i="1" dirty="0" smtClean="0"/>
              <a:t>“</a:t>
            </a:r>
            <a:r>
              <a:rPr lang="en-ZA" sz="2400" b="0" i="1" dirty="0" err="1" smtClean="0"/>
              <a:t>I‟yeeshar</a:t>
            </a:r>
            <a:r>
              <a:rPr lang="en-ZA" sz="2400" b="0" i="1" dirty="0" smtClean="0"/>
              <a:t>” or “will please</a:t>
            </a:r>
            <a:r>
              <a:rPr lang="en-ZA" sz="2400" b="0" dirty="0" smtClean="0"/>
              <a:t>” and </a:t>
            </a:r>
          </a:p>
          <a:p>
            <a:pPr marL="261938" indent="-261938" algn="just">
              <a:lnSpc>
                <a:spcPts val="2800"/>
              </a:lnSpc>
              <a:buFont typeface="Arial" pitchFamily="34" charset="0"/>
              <a:buChar char="•"/>
            </a:pPr>
            <a:r>
              <a:rPr lang="en-ZA" sz="2400" b="0" dirty="0" smtClean="0"/>
              <a:t>“</a:t>
            </a:r>
            <a:r>
              <a:rPr lang="en-ZA" sz="2400" b="0" i="1" dirty="0" err="1" smtClean="0"/>
              <a:t>v‟lemad</a:t>
            </a:r>
            <a:r>
              <a:rPr lang="en-ZA" sz="2400" b="0" i="1" dirty="0" smtClean="0"/>
              <a:t> tem” or “and you shall learn”. </a:t>
            </a:r>
          </a:p>
          <a:p>
            <a:pPr>
              <a:lnSpc>
                <a:spcPts val="2800"/>
              </a:lnSpc>
            </a:pPr>
            <a:r>
              <a:rPr lang="en-ZA" dirty="0" smtClean="0"/>
              <a:t>There are a lot of commentaries written on this verse because the phrase is somewhat odd: </a:t>
            </a:r>
            <a:r>
              <a:rPr lang="en-ZA" i="1" dirty="0" smtClean="0"/>
              <a:t>“walking” </a:t>
            </a:r>
            <a:r>
              <a:rPr lang="en-ZA" dirty="0" smtClean="0"/>
              <a:t>in His statutes, rather than </a:t>
            </a:r>
            <a:r>
              <a:rPr lang="en-ZA" i="1" dirty="0" smtClean="0"/>
              <a:t>“observing” </a:t>
            </a:r>
            <a:r>
              <a:rPr lang="en-ZA" dirty="0" smtClean="0"/>
              <a:t>them. And why </a:t>
            </a:r>
            <a:r>
              <a:rPr lang="en-ZA" i="1" dirty="0" smtClean="0"/>
              <a:t>“statutes”, </a:t>
            </a:r>
            <a:r>
              <a:rPr lang="en-ZA" dirty="0" smtClean="0"/>
              <a:t>when statutes are a subset of commandments?</a:t>
            </a:r>
          </a:p>
          <a:p>
            <a:pPr algn="ctr">
              <a:lnSpc>
                <a:spcPts val="2800"/>
              </a:lnSpc>
            </a:pPr>
            <a:r>
              <a:rPr lang="en-ZA" i="1" dirty="0" smtClean="0">
                <a:solidFill>
                  <a:srgbClr val="C00000"/>
                </a:solidFill>
              </a:rPr>
              <a:t> </a:t>
            </a:r>
            <a:r>
              <a:rPr lang="he-IL" i="1" dirty="0" smtClean="0">
                <a:solidFill>
                  <a:srgbClr val="C00000"/>
                </a:solidFill>
              </a:rPr>
              <a:t>יהוה</a:t>
            </a:r>
            <a:r>
              <a:rPr lang="en-ZA" i="1" dirty="0" smtClean="0">
                <a:solidFill>
                  <a:srgbClr val="C00000"/>
                </a:solidFill>
              </a:rPr>
              <a:t> has carefully placed every single word into our Scriptures, so it is worth our time to search this out.</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36007</TotalTime>
  <Words>8197</Words>
  <Application>Microsoft Office PowerPoint</Application>
  <PresentationFormat>On-screen Show (4:3)</PresentationFormat>
  <Paragraphs>246</Paragraphs>
  <Slides>44</Slides>
  <Notes>1</Notes>
  <HiddenSlides>0</HiddenSlides>
  <MMClips>0</MMClips>
  <ScaleCrop>false</ScaleCrop>
  <HeadingPairs>
    <vt:vector size="4" baseType="variant">
      <vt:variant>
        <vt:lpstr>Theme</vt:lpstr>
      </vt:variant>
      <vt:variant>
        <vt:i4>1</vt:i4>
      </vt:variant>
      <vt:variant>
        <vt:lpstr>Slide Titles</vt:lpstr>
      </vt:variant>
      <vt:variant>
        <vt:i4>44</vt:i4>
      </vt:variant>
    </vt:vector>
  </HeadingPairs>
  <TitlesOfParts>
    <vt:vector size="45" baseType="lpstr">
      <vt:lpstr>Office Theme</vt:lpstr>
      <vt:lpstr>Slide 1</vt:lpstr>
      <vt:lpstr>RECOGNITION</vt:lpstr>
      <vt:lpstr>BECHUKOTAI - In My statutes</vt:lpstr>
      <vt:lpstr>THE TABERNACLE</vt:lpstr>
      <vt:lpstr>THINGS OF OLD</vt:lpstr>
      <vt:lpstr>A CHOICE</vt:lpstr>
      <vt:lpstr>יהושע</vt:lpstr>
      <vt:lpstr>UNITED BODY</vt:lpstr>
      <vt:lpstr>BECHUKOTAI</vt:lpstr>
      <vt:lpstr>WORD SEARCH – LEVITICUS 26:3 </vt:lpstr>
      <vt:lpstr>WORD SEARCH – LEVITICUS 26:3 </vt:lpstr>
      <vt:lpstr>BLESSINGS AND CURSES</vt:lpstr>
      <vt:lpstr>BLESSINGS</vt:lpstr>
      <vt:lpstr>IMAGE OF THE FATHER</vt:lpstr>
      <vt:lpstr>OBEDIENCE</vt:lpstr>
      <vt:lpstr>RAIN</vt:lpstr>
      <vt:lpstr>WILD ANIMALS</vt:lpstr>
      <vt:lpstr>NUMBERS DO MATTER</vt:lpstr>
      <vt:lpstr>TWO APPROACHES</vt:lpstr>
      <vt:lpstr>NOT TO BE DEFILED</vt:lpstr>
      <vt:lpstr>WARNINGS</vt:lpstr>
      <vt:lpstr>WARNINGS</vt:lpstr>
      <vt:lpstr>WARNINGS</vt:lpstr>
      <vt:lpstr>SEVEN</vt:lpstr>
      <vt:lpstr>I WILL REMEMBER</vt:lpstr>
      <vt:lpstr>DANIEL</vt:lpstr>
      <vt:lpstr>SINS OF THE FATHERS</vt:lpstr>
      <vt:lpstr>PATH OF RETORATION</vt:lpstr>
      <vt:lpstr>YOU</vt:lpstr>
      <vt:lpstr>PRAYER OF REPENTANCE</vt:lpstr>
      <vt:lpstr>PRAYER OF REPENTANCE</vt:lpstr>
      <vt:lpstr>PRAYER OF REPENTANCE</vt:lpstr>
      <vt:lpstr>VALUE OF HUMAN LIFE</vt:lpstr>
      <vt:lpstr>VALUE OF MEN 20 – 60 YEARS</vt:lpstr>
      <vt:lpstr>50 SHEKELS OF SILVER</vt:lpstr>
      <vt:lpstr>VALUE OF WOMEN 20 – 60 YEARS</vt:lpstr>
      <vt:lpstr>VALUE 5 – 20 YEARS</vt:lpstr>
      <vt:lpstr>VALUE 1 Month – 5 YEARS</vt:lpstr>
      <vt:lpstr>VALUE 60 AND ABOVE</vt:lpstr>
      <vt:lpstr>TOO POOR</vt:lpstr>
      <vt:lpstr>TITHE</vt:lpstr>
      <vt:lpstr>PRIEST AND RABBIS</vt:lpstr>
      <vt:lpstr>HISTORY OF TITHE</vt:lpstr>
      <vt:lpstr>יהושע</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Dennis Casper Kotze</dc:creator>
  <cp:lastModifiedBy>Dennis Casper Kotze</cp:lastModifiedBy>
  <cp:revision>932</cp:revision>
  <dcterms:created xsi:type="dcterms:W3CDTF">2010-10-31T07:41:47Z</dcterms:created>
  <dcterms:modified xsi:type="dcterms:W3CDTF">2014-03-01T13:38:07Z</dcterms:modified>
</cp:coreProperties>
</file>